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2"/>
  </p:notesMasterIdLst>
  <p:sldIdLst>
    <p:sldId id="348" r:id="rId5"/>
    <p:sldId id="368" r:id="rId6"/>
    <p:sldId id="266" r:id="rId7"/>
    <p:sldId id="369" r:id="rId8"/>
    <p:sldId id="571" r:id="rId9"/>
    <p:sldId id="301" r:id="rId10"/>
    <p:sldId id="355" r:id="rId11"/>
    <p:sldId id="598" r:id="rId12"/>
    <p:sldId id="602" r:id="rId13"/>
    <p:sldId id="603" r:id="rId14"/>
    <p:sldId id="293" r:id="rId15"/>
    <p:sldId id="297" r:id="rId16"/>
    <p:sldId id="601" r:id="rId17"/>
    <p:sldId id="585" r:id="rId18"/>
    <p:sldId id="381" r:id="rId19"/>
    <p:sldId id="382" r:id="rId20"/>
    <p:sldId id="372" r:id="rId21"/>
    <p:sldId id="599" r:id="rId22"/>
    <p:sldId id="600" r:id="rId23"/>
    <p:sldId id="508" r:id="rId24"/>
    <p:sldId id="595" r:id="rId25"/>
    <p:sldId id="604" r:id="rId26"/>
    <p:sldId id="605" r:id="rId27"/>
    <p:sldId id="606" r:id="rId28"/>
    <p:sldId id="607" r:id="rId29"/>
    <p:sldId id="386" r:id="rId30"/>
    <p:sldId id="4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598"/>
            <p14:sldId id="602"/>
            <p14:sldId id="603"/>
          </p14:sldIdLst>
        </p14:section>
        <p14:section name="Talk Tasks and CfUs" id="{4C9413DB-D0EA-4B28-BCAD-DF427EF851DC}">
          <p14:sldIdLst>
            <p14:sldId id="293"/>
            <p14:sldId id="297"/>
            <p14:sldId id="601"/>
            <p14:sldId id="585"/>
            <p14:sldId id="381"/>
            <p14:sldId id="382"/>
          </p14:sldIdLst>
        </p14:section>
        <p14:section name="IP/Activity section" id="{7BE6C088-FF53-8841-BAB4-205CA899FCE1}">
          <p14:sldIdLst>
            <p14:sldId id="372"/>
            <p14:sldId id="599"/>
            <p14:sldId id="600"/>
            <p14:sldId id="508"/>
            <p14:sldId id="595"/>
            <p14:sldId id="604"/>
            <p14:sldId id="605"/>
            <p14:sldId id="606"/>
            <p14:sldId id="607"/>
            <p14:sldId id="386"/>
            <p14:sldId id="41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7398"/>
    <p:restoredTop sz="65303" autoAdjust="0"/>
  </p:normalViewPr>
  <p:slideViewPr>
    <p:cSldViewPr snapToGrid="0">
      <p:cViewPr varScale="1">
        <p:scale>
          <a:sx n="79" d="100"/>
          <a:sy n="79" d="100"/>
        </p:scale>
        <p:origin x="1048" y="200"/>
      </p:cViewPr>
      <p:guideLst/>
    </p:cSldViewPr>
  </p:slideViewPr>
  <p:notesTextViewPr>
    <p:cViewPr>
      <p:scale>
        <a:sx n="1" d="1"/>
        <a:sy n="1" d="1"/>
      </p:scale>
      <p:origin x="0" y="-41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algn="l"/>
            <a:r>
              <a:rPr lang="en-GB" b="0" i="0" dirty="0">
                <a:solidFill>
                  <a:srgbClr val="231F20"/>
                </a:solidFill>
                <a:effectLst/>
                <a:latin typeface="ReithSans"/>
              </a:rPr>
              <a:t>Hydrocarbon fuels can undergo complete combustion or incomplete combustion, depending on the amount of oxygen available.</a:t>
            </a:r>
          </a:p>
          <a:p>
            <a:pPr algn="l"/>
            <a:r>
              <a:rPr lang="en-GB" b="0" i="0" dirty="0">
                <a:solidFill>
                  <a:srgbClr val="231F20"/>
                </a:solidFill>
                <a:effectLst/>
                <a:latin typeface="ReithSans"/>
              </a:rPr>
              <a:t>Complete combustion takes place when there a plentiful supply of air (and therefore oxygen), such as when the air hole on a Bunsen burner is open. This releases a lot of energy. </a:t>
            </a:r>
          </a:p>
          <a:p>
            <a:pPr algn="l"/>
            <a:endParaRPr lang="en-GB" b="0" i="0" dirty="0">
              <a:solidFill>
                <a:srgbClr val="231F20"/>
              </a:solidFill>
              <a:effectLst/>
              <a:latin typeface="ReithSans"/>
            </a:endParaRPr>
          </a:p>
          <a:p>
            <a:pPr algn="l"/>
            <a:r>
              <a:rPr lang="en-GB" b="0" i="0" dirty="0">
                <a:solidFill>
                  <a:srgbClr val="231F20"/>
                </a:solidFill>
                <a:effectLst/>
                <a:latin typeface="ReithSans"/>
              </a:rPr>
              <a:t>Incomplete combustion happens when there is a limited supply of air or oxygen. Water is still produced, but carbon monoxide and carbon are produced. The reaction is still exothermic but less energy is released than during complete combustion.</a:t>
            </a:r>
          </a:p>
          <a:p>
            <a:pPr algn="l"/>
            <a:r>
              <a:rPr lang="en-GB" b="0" i="0" dirty="0">
                <a:solidFill>
                  <a:srgbClr val="231F20"/>
                </a:solidFill>
                <a:effectLst/>
                <a:latin typeface="ReithSans"/>
              </a:rPr>
              <a:t>In a Bunsen burner, incomplete combustion occurs when the air hole is closed.</a:t>
            </a:r>
          </a:p>
          <a:p>
            <a:pPr algn="l"/>
            <a:endParaRPr lang="en-GB" b="0" i="0" dirty="0">
              <a:solidFill>
                <a:srgbClr val="231F20"/>
              </a:solidFill>
              <a:effectLst/>
              <a:latin typeface="ReithSans"/>
            </a:endParaRPr>
          </a:p>
          <a:p>
            <a:pPr algn="l"/>
            <a:r>
              <a:rPr lang="en-GB" b="0" i="0" dirty="0">
                <a:solidFill>
                  <a:srgbClr val="231F20"/>
                </a:solidFill>
                <a:effectLst/>
                <a:latin typeface="ReithSans"/>
              </a:rPr>
              <a:t>You may have seen soot before after a fire, when something has not burned fully. This is the carbon produced through incomplete combustion. </a:t>
            </a:r>
          </a:p>
          <a:p>
            <a:pPr algn="l"/>
            <a:r>
              <a:rPr lang="en-GB" b="0" i="0" dirty="0">
                <a:solidFill>
                  <a:srgbClr val="231F20"/>
                </a:solidFill>
                <a:effectLst/>
                <a:latin typeface="ReithSans"/>
              </a:rPr>
              <a:t>The other product of incomplete combustion is carbon monoxide, which is very dangerous. It is a colourless and odourless gas but is extremely toxic. All houses must be fitted with a carbon monoxide detector. It binds to haemoglobin in blood which means that oxygen cannot bind to the haemoglobin and therefore no oxygen can be carried around the body. </a:t>
            </a:r>
          </a:p>
          <a:p>
            <a:pPr algn="l"/>
            <a:endParaRPr lang="en-GB" b="0" i="0" dirty="0">
              <a:solidFill>
                <a:srgbClr val="231F20"/>
              </a:solidFill>
              <a:effectLst/>
              <a:latin typeface="ReithSans"/>
            </a:endParaRPr>
          </a:p>
          <a:p>
            <a:pPr algn="l"/>
            <a:r>
              <a:rPr lang="en-GB" b="0" i="0" dirty="0">
                <a:solidFill>
                  <a:srgbClr val="231F20"/>
                </a:solidFill>
                <a:effectLst/>
                <a:latin typeface="ReithSans"/>
              </a:rPr>
              <a:t>Another big problem with burning hydrocarbons is that some contain sulfur impurities. When the hydrocarbon is burned, the sulfur impurities also react with oxygen to produce sulfur dioxide, which leads to acid rain. We will learn more about this when we look at atmospheric gases and pollution in unit C5.3. </a:t>
            </a:r>
          </a:p>
          <a:p>
            <a:pPr algn="l"/>
            <a:endParaRPr lang="en-GB" b="0" i="0" dirty="0">
              <a:solidFill>
                <a:srgbClr val="231F20"/>
              </a:solidFill>
              <a:effectLst/>
              <a:latin typeface="ReithSans"/>
            </a:endParaRPr>
          </a:p>
          <a:p>
            <a:pPr algn="l"/>
            <a:r>
              <a:rPr lang="en-GB" b="0" i="0" dirty="0">
                <a:solidFill>
                  <a:srgbClr val="231F20"/>
                </a:solidFill>
                <a:effectLst/>
                <a:latin typeface="ReithSans"/>
              </a:rPr>
              <a:t>Image source:</a:t>
            </a:r>
          </a:p>
          <a:p>
            <a:pPr algn="l"/>
            <a:r>
              <a:rPr lang="en-GB" b="0" i="0" dirty="0" err="1">
                <a:solidFill>
                  <a:srgbClr val="231F20"/>
                </a:solidFill>
                <a:effectLst/>
                <a:latin typeface="ReithSans"/>
              </a:rPr>
              <a:t>CC@https</a:t>
            </a:r>
            <a:r>
              <a:rPr lang="en-GB" b="0" i="0" dirty="0">
                <a:solidFill>
                  <a:srgbClr val="231F20"/>
                </a:solidFill>
                <a:effectLst/>
                <a:latin typeface="ReithSans"/>
              </a:rPr>
              <a:t>://</a:t>
            </a:r>
            <a:r>
              <a:rPr lang="en-GB" b="0" i="0" dirty="0" err="1">
                <a:solidFill>
                  <a:srgbClr val="231F20"/>
                </a:solidFill>
                <a:effectLst/>
                <a:latin typeface="ReithSans"/>
              </a:rPr>
              <a:t>commons.wikimedia.org</a:t>
            </a:r>
            <a:r>
              <a:rPr lang="en-GB" b="0" i="0" dirty="0">
                <a:solidFill>
                  <a:srgbClr val="231F20"/>
                </a:solidFill>
                <a:effectLst/>
                <a:latin typeface="ReithSans"/>
              </a:rPr>
              <a:t>/wiki/File:FA370_Carbon_monoxide_detector,_The_Hague_(2019)_01.jpg</a:t>
            </a:r>
          </a:p>
          <a:p>
            <a:pPr algn="l"/>
            <a:r>
              <a:rPr lang="en-GB" b="0" i="0" dirty="0">
                <a:solidFill>
                  <a:srgbClr val="231F20"/>
                </a:solidFill>
                <a:effectLst/>
                <a:latin typeface="ReithSans"/>
              </a:rPr>
              <a:t>Pollution from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0043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talk task is designed to ensure that students are clear on the properties of the different fractions, drawing out if they understand the difference between high and low volatility and viscosity.</a:t>
            </a:r>
          </a:p>
          <a:p>
            <a:r>
              <a:rPr lang="en-GB" b="0" dirty="0"/>
              <a:t>Blue: correct</a:t>
            </a:r>
          </a:p>
          <a:p>
            <a:r>
              <a:rPr lang="en-GB" b="0" dirty="0"/>
              <a:t>Yellow: incorrect</a:t>
            </a:r>
          </a:p>
          <a:p>
            <a:r>
              <a:rPr lang="en-GB" b="0" dirty="0"/>
              <a:t>Green: incorrect</a:t>
            </a:r>
          </a:p>
          <a:p>
            <a:r>
              <a:rPr lang="en-GB" b="0" dirty="0"/>
              <a:t>Pink: correct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2744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Note: Generally in exams, students will be expected to balance the equation for either methane or propane, as those do not involve multiples for the alkane, so this is a deliberately challenging question, which some students may need support with. </a:t>
            </a:r>
          </a:p>
          <a:p>
            <a:endParaRPr lang="en-GB" b="1"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0389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dirty="0"/>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90382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21388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Determine how many hydrogen atoms there are in an alkane with 12 carbon atoms. </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the short chain alkanes are suitable to be used as domestic fuels.</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26</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They are highly flammable so ignite easily, making them suitable to burn to release energy. </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dirty="0"/>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55564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confused reactants and products. If students answer C, they have the misconception that a substance reacts with air when it burns. </a:t>
            </a:r>
            <a:r>
              <a:rPr lang="en-GB" b="0" i="1" dirty="0"/>
              <a:t>To fix it, review what happens in a combustion reaction and review the general equation for combustion of alkanes.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why carbon dioxide production is a disadvantage. If students answer C, they have the misconception that we burn hydrocarbons to get water, rather than to release energy, which is a surprisingly common misconception based on the word equation. </a:t>
            </a:r>
            <a:r>
              <a:rPr lang="en-GB" b="0" i="1" dirty="0"/>
              <a:t>To fix it, review the advantages and disadvantages of burning hydrocarbons.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not recognised the correct limiting reactant. If students answer C, they have assumed that there need to be equal amounts for the reaction to fully take place. </a:t>
            </a:r>
            <a:r>
              <a:rPr lang="en-GB" i="1" dirty="0"/>
              <a:t>To fix it, it can be useful to show students with a quantitative example with oxygen as the limiting reactant.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Methane</a:t>
            </a:r>
            <a:endParaRPr lang="en-GB" sz="1200" b="0" i="0" u="none" strike="noStrike" cap="none" baseline="-25000"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C</a:t>
            </a:r>
            <a:r>
              <a:rPr lang="en-GB" sz="1200" b="0" i="0" u="none" strike="noStrike" cap="none" baseline="-25000" dirty="0">
                <a:solidFill>
                  <a:srgbClr val="1F3864"/>
                </a:solidFill>
                <a:latin typeface="Century Gothic"/>
                <a:sym typeface="Century Gothic"/>
              </a:rPr>
              <a:t>3</a:t>
            </a:r>
            <a:r>
              <a:rPr lang="en-GB" sz="1200" b="0" i="0" u="none" strike="noStrike" cap="none" baseline="0" dirty="0">
                <a:solidFill>
                  <a:srgbClr val="1F3864"/>
                </a:solidFill>
                <a:latin typeface="Century Gothic"/>
                <a:sym typeface="Century Gothic"/>
              </a:rPr>
              <a:t>H</a:t>
            </a:r>
            <a:r>
              <a:rPr lang="en-GB" sz="1200" b="0" i="0" u="none" strike="noStrike" cap="none" baseline="-25000" dirty="0">
                <a:solidFill>
                  <a:srgbClr val="1F3864"/>
                </a:solidFill>
                <a:latin typeface="Century Gothic"/>
                <a:sym typeface="Century Gothic"/>
              </a:rPr>
              <a:t>8</a:t>
            </a:r>
            <a:r>
              <a:rPr lang="en-GB" sz="1200" b="0" i="0" u="none" strike="noStrike" cap="none" baseline="0" dirty="0">
                <a:solidFill>
                  <a:srgbClr val="1F3864"/>
                </a:solidFill>
                <a:latin typeface="Century Gothic"/>
                <a:sym typeface="Century Gothic"/>
              </a:rPr>
              <a:t> = (12x3)+(8x1) = 44</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Mr = (12x2)+(6x1) = 30</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baseline="0" dirty="0">
                <a:solidFill>
                  <a:srgbClr val="1F3864"/>
                </a:solidFill>
                <a:latin typeface="Century Gothic"/>
                <a:sym typeface="Century Gothic"/>
              </a:rPr>
              <a:t>% by mass = 24/30 x100 = 80%</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baseline="-25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dirty="0"/>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dirty="0"/>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the previous lessons students were introduced to crude oil and fractional distillation. In this lesson, they will look at how they are used to release energy, linking back to exothermic reactions from C4.4.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0" kern="1200" dirty="0">
                <a:solidFill>
                  <a:schemeClr val="tx1"/>
                </a:solidFill>
                <a:effectLst/>
                <a:latin typeface="+mn-lt"/>
                <a:ea typeface="+mn-ea"/>
                <a:cs typeface="+mn-cs"/>
              </a:rPr>
              <a:t>This can be an opportunity to show students how a Bunsen burner actually works, simply by lighting it. The gas from a gas tap is methane and when it is lit, this provides energy to start the combustion reaction. </a:t>
            </a:r>
          </a:p>
          <a:p>
            <a:r>
              <a:rPr lang="en-GB" sz="1200" b="0" i="1" kern="1200" dirty="0">
                <a:solidFill>
                  <a:schemeClr val="tx1"/>
                </a:solidFill>
                <a:effectLst/>
                <a:latin typeface="+mn-lt"/>
                <a:ea typeface="+mn-ea"/>
                <a:cs typeface="+mn-cs"/>
              </a:rPr>
              <a:t>What is a combustion reaction?</a:t>
            </a:r>
          </a:p>
          <a:p>
            <a:r>
              <a:rPr lang="en-GB" sz="1200" b="0" i="1" kern="1200" dirty="0">
                <a:solidFill>
                  <a:schemeClr val="tx1"/>
                </a:solidFill>
                <a:effectLst/>
                <a:latin typeface="+mn-lt"/>
                <a:ea typeface="+mn-ea"/>
                <a:cs typeface="+mn-cs"/>
              </a:rPr>
              <a:t>What is something reacting with if it burns in air?</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C5.1.4 Lesson Objectives:</a:t>
            </a:r>
          </a:p>
          <a:p>
            <a:r>
              <a:rPr lang="en-US" sz="1800" dirty="0">
                <a:latin typeface="Century Gothic" panose="020B0502020202020204" pitchFamily="34" charset="0"/>
              </a:rPr>
              <a:t>Critical: State the general equation for the combustion of alkanes</a:t>
            </a:r>
          </a:p>
          <a:p>
            <a:r>
              <a:rPr lang="en-US" sz="1800" dirty="0">
                <a:latin typeface="Century Gothic" panose="020B0502020202020204" pitchFamily="34" charset="0"/>
              </a:rPr>
              <a:t>Core: Describe the advantages and disadvantages of the combustion of hydrocarbons </a:t>
            </a:r>
          </a:p>
          <a:p>
            <a:r>
              <a:rPr lang="en-US" sz="1800" dirty="0">
                <a:latin typeface="Century Gothic" panose="020B0502020202020204" pitchFamily="34" charset="0"/>
              </a:rPr>
              <a:t>Core: Explain the difference between complete and incomplete combustion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confused the idea of viscosity with the heavier fractions. If students answer B, they are not clear on the specific state changes that occur during fractional distillation. </a:t>
            </a:r>
            <a:r>
              <a:rPr lang="en-GB" b="0" i="1" dirty="0"/>
              <a:t>To fix it, review why fractions are separated by heating.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got the fractions the wrong way round. If students answer B, they have confused the idea of fuels for cars with the actual road materials. </a:t>
            </a:r>
            <a:r>
              <a:rPr lang="en-GB" b="0" i="1" dirty="0"/>
              <a:t>To fix it, review what different fractions are used for.</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the pattern is to do with the length of the molecules but not understood that this is due to the intermolecular forces (because there are more atoms). If students answer B, they have the misconception that low boiling points means substances will be liquids. </a:t>
            </a:r>
            <a:r>
              <a:rPr lang="en-GB" i="1" dirty="0"/>
              <a:t>To fix it, review the pattern of boiling points in the alkanes and get students to explain this in their own words. </a:t>
            </a: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dirty="0"/>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algn="l"/>
            <a:r>
              <a:rPr lang="en-GB" b="0" i="0" dirty="0">
                <a:solidFill>
                  <a:srgbClr val="231F20"/>
                </a:solidFill>
                <a:effectLst/>
                <a:latin typeface="ReithSans"/>
              </a:rPr>
              <a:t>In the last lesson we looked at the different fractions that can be separated from crude oil in fractional distillation. Once they have been separated into these fractions, each of these fractions is used for a different purpose depending on their properties. </a:t>
            </a:r>
          </a:p>
          <a:p>
            <a:pPr algn="l"/>
            <a:r>
              <a:rPr lang="en-GB" b="0" i="0" dirty="0">
                <a:solidFill>
                  <a:srgbClr val="231F20"/>
                </a:solidFill>
                <a:effectLst/>
                <a:latin typeface="ReithSans"/>
              </a:rPr>
              <a:t>Many of the hydrocarbons are used as fuels. A fuel is any substance that can be burned (or undergo a chemical reaction) to release energy. This is why hydrocarbons are so useful for humans - they are burned as domestic fuels for heating and cooking (like in a gas boiler) or burned in combustion engines in cars and other larger transport vehicles. </a:t>
            </a:r>
          </a:p>
          <a:p>
            <a:pPr algn="l"/>
            <a:r>
              <a:rPr lang="en-GB" b="0" i="0" dirty="0">
                <a:solidFill>
                  <a:srgbClr val="231F20"/>
                </a:solidFill>
                <a:effectLst/>
                <a:latin typeface="ReithSans"/>
              </a:rPr>
              <a:t>When hydrocarbons are burned, these are combustion reactions. These combustion reactions release a lot of energy, so they are highly exothermic, as lots of energy is transferred to the surroundings. This energy is then transferred into different stores (e.g. thermal or kinetic) depending on what the fuel is being used for. </a:t>
            </a:r>
          </a:p>
          <a:p>
            <a:pPr algn="l"/>
            <a:endParaRPr lang="en-GB" b="0" i="0" dirty="0">
              <a:solidFill>
                <a:srgbClr val="231F20"/>
              </a:solidFill>
              <a:effectLst/>
              <a:latin typeface="ReithSans"/>
            </a:endParaRPr>
          </a:p>
          <a:p>
            <a:pPr algn="l"/>
            <a:r>
              <a:rPr lang="en-GB" b="0" i="0" dirty="0">
                <a:solidFill>
                  <a:srgbClr val="231F20"/>
                </a:solidFill>
                <a:effectLst/>
                <a:latin typeface="ReithSans"/>
              </a:rPr>
              <a:t>When hydrocarbons are burned, they react with oxygen in the air. Remember that air is a mixture of gases and it is specifically the oxygen in air that substances react with when they burn. This reaction produces carbon dioxide and water. </a:t>
            </a:r>
          </a:p>
          <a:p>
            <a:pPr algn="l"/>
            <a:r>
              <a:rPr lang="en-GB" b="0" i="0" dirty="0">
                <a:solidFill>
                  <a:srgbClr val="231F20"/>
                </a:solidFill>
                <a:effectLst/>
                <a:latin typeface="ReithSans"/>
              </a:rPr>
              <a:t>Since Year 7 we have talked about how burning fossil fuels releases carbon dioxide, which exacerbates global warming. This is the chemical equation behind that. Hydrocarbons are fossil fuels as they are obtained from crude oil. </a:t>
            </a:r>
          </a:p>
          <a:p>
            <a:pPr algn="l"/>
            <a:r>
              <a:rPr lang="en-GB" b="0" i="1" dirty="0">
                <a:solidFill>
                  <a:srgbClr val="231F20"/>
                </a:solidFill>
                <a:effectLst/>
                <a:latin typeface="ReithSans"/>
              </a:rPr>
              <a:t>If we know that burning hydrocarbons releases carbon dioxide, why do we do it?</a:t>
            </a:r>
          </a:p>
          <a:p>
            <a:pPr algn="l"/>
            <a:r>
              <a:rPr lang="en-GB" b="1" i="1" dirty="0">
                <a:solidFill>
                  <a:srgbClr val="231F20"/>
                </a:solidFill>
                <a:effectLst/>
                <a:latin typeface="ReithSans"/>
              </a:rPr>
              <a:t>Humans are still heavily dependent on hydrocarbons for fuel, and a huge proportion global infrastructure is based around the burning of hydrocarbons to release energy.</a:t>
            </a:r>
          </a:p>
          <a:p>
            <a:pPr algn="l"/>
            <a:r>
              <a:rPr lang="en-GB" b="0" i="0" dirty="0">
                <a:solidFill>
                  <a:srgbClr val="231F20"/>
                </a:solidFill>
                <a:effectLst/>
                <a:latin typeface="ReithSans"/>
              </a:rPr>
              <a:t>During hydrocarbon combustion, carbon and hydrogen are both oxidised. They gain oxygen. </a:t>
            </a:r>
          </a:p>
          <a:p>
            <a:pPr algn="l"/>
            <a:r>
              <a:rPr lang="en-GB" b="0" i="0" dirty="0">
                <a:solidFill>
                  <a:srgbClr val="231F20"/>
                </a:solidFill>
                <a:effectLst/>
                <a:latin typeface="ReithSans"/>
              </a:rPr>
              <a:t>(Note - oxidation in terms of oxidation is used here. Oxidation in terms of electrons is only needed when ionic equations are involved). </a:t>
            </a:r>
          </a:p>
          <a:p>
            <a:pPr algn="l"/>
            <a:endParaRPr lang="en-GB" b="0" i="0" dirty="0">
              <a:solidFill>
                <a:srgbClr val="231F20"/>
              </a:solidFill>
              <a:effectLst/>
              <a:latin typeface="ReithSans"/>
            </a:endParaRPr>
          </a:p>
          <a:p>
            <a:pPr algn="l"/>
            <a:r>
              <a:rPr lang="en-GB" b="0" i="0" dirty="0">
                <a:solidFill>
                  <a:srgbClr val="231F20"/>
                </a:solidFill>
                <a:effectLst/>
                <a:latin typeface="ReithSans"/>
              </a:rPr>
              <a:t>One of the easiest places we can actually see combustion of a hydrocarbon is in a Bunsen burner.</a:t>
            </a:r>
          </a:p>
          <a:p>
            <a:pPr algn="l"/>
            <a:r>
              <a:rPr lang="en-GB" b="1" i="0" dirty="0">
                <a:solidFill>
                  <a:srgbClr val="231F20"/>
                </a:solidFill>
                <a:effectLst/>
                <a:latin typeface="ReithSans"/>
              </a:rPr>
              <a:t>Demo: turn Bunsen burner on with the air hole fully open. </a:t>
            </a:r>
          </a:p>
          <a:p>
            <a:pPr algn="l"/>
            <a:endParaRPr lang="en-GB" b="0" i="0" dirty="0">
              <a:solidFill>
                <a:srgbClr val="231F20"/>
              </a:solidFill>
              <a:effectLst/>
              <a:latin typeface="ReithSans"/>
            </a:endParaRPr>
          </a:p>
          <a:p>
            <a:pPr algn="l"/>
            <a:r>
              <a:rPr lang="en-GB" b="0" i="0" dirty="0">
                <a:solidFill>
                  <a:srgbClr val="231F20"/>
                </a:solidFill>
                <a:effectLst/>
                <a:latin typeface="ReithSans"/>
              </a:rPr>
              <a:t>Gas taps supply methane. </a:t>
            </a:r>
          </a:p>
          <a:p>
            <a:pPr algn="l"/>
            <a:r>
              <a:rPr lang="en-GB" b="0" i="1" dirty="0">
                <a:solidFill>
                  <a:srgbClr val="231F20"/>
                </a:solidFill>
                <a:effectLst/>
                <a:latin typeface="ReithSans"/>
              </a:rPr>
              <a:t>What is the chemical formula for methane?</a:t>
            </a:r>
          </a:p>
          <a:p>
            <a:pPr algn="l"/>
            <a:r>
              <a:rPr lang="en-GB" b="1" i="1" dirty="0">
                <a:solidFill>
                  <a:srgbClr val="231F20"/>
                </a:solidFill>
                <a:effectLst/>
                <a:latin typeface="ReithSans"/>
              </a:rPr>
              <a:t>CH</a:t>
            </a:r>
            <a:r>
              <a:rPr lang="en-GB" b="1" i="1" baseline="-25000" dirty="0">
                <a:solidFill>
                  <a:srgbClr val="231F20"/>
                </a:solidFill>
                <a:effectLst/>
                <a:latin typeface="ReithSans"/>
              </a:rPr>
              <a:t>4</a:t>
            </a:r>
            <a:r>
              <a:rPr lang="en-GB" b="1" i="1" dirty="0">
                <a:solidFill>
                  <a:srgbClr val="231F20"/>
                </a:solidFill>
                <a:effectLst/>
                <a:latin typeface="ReithSans"/>
              </a:rPr>
              <a:t>. </a:t>
            </a:r>
          </a:p>
          <a:p>
            <a:pPr algn="l"/>
            <a:r>
              <a:rPr lang="en-GB" b="0" i="0" dirty="0">
                <a:solidFill>
                  <a:srgbClr val="231F20"/>
                </a:solidFill>
                <a:effectLst/>
                <a:latin typeface="ReithSans"/>
              </a:rPr>
              <a:t>Methane is an alkane and when we light the gas, it ignites easily and burns to release energy. Methane is used as it is a small molecule. </a:t>
            </a:r>
          </a:p>
          <a:p>
            <a:pPr algn="l"/>
            <a:r>
              <a:rPr lang="en-GB" b="0" i="1" dirty="0">
                <a:solidFill>
                  <a:srgbClr val="231F20"/>
                </a:solidFill>
                <a:effectLst/>
                <a:latin typeface="ReithSans"/>
              </a:rPr>
              <a:t>What is the pattern with flammability and the length of a hydrocarbon chain?</a:t>
            </a:r>
          </a:p>
          <a:p>
            <a:pPr algn="l"/>
            <a:r>
              <a:rPr lang="en-GB" b="1" i="1" dirty="0">
                <a:solidFill>
                  <a:srgbClr val="231F20"/>
                </a:solidFill>
                <a:effectLst/>
                <a:latin typeface="ReithSans"/>
              </a:rPr>
              <a:t>The smaller the molecule, the more flammable it is. </a:t>
            </a:r>
          </a:p>
          <a:p>
            <a:pPr algn="l"/>
            <a:endParaRPr lang="en-GB" b="1" i="1" dirty="0">
              <a:solidFill>
                <a:srgbClr val="231F20"/>
              </a:solidFill>
              <a:effectLst/>
              <a:latin typeface="ReithSans"/>
            </a:endParaRPr>
          </a:p>
          <a:p>
            <a:pPr algn="l"/>
            <a:r>
              <a:rPr lang="en-GB" b="0" i="0" dirty="0">
                <a:solidFill>
                  <a:srgbClr val="231F20"/>
                </a:solidFill>
                <a:effectLst/>
                <a:latin typeface="ReithSans"/>
              </a:rPr>
              <a:t>When we have the Bunsen burner hole fully open, there is a good supply of air and therefore oxygen for the methane to react with. This is complete combustion. </a:t>
            </a:r>
          </a:p>
          <a:p>
            <a:pPr algn="l"/>
            <a:endParaRPr lang="en-GB" b="0" i="0" dirty="0">
              <a:solidFill>
                <a:srgbClr val="231F20"/>
              </a:solidFill>
              <a:effectLst/>
              <a:latin typeface="ReithSans"/>
            </a:endParaRPr>
          </a:p>
          <a:p>
            <a:pPr algn="l"/>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486734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endParaRPr lang="en-GB" dirty="0"/>
          </a:p>
          <a:p>
            <a:pPr algn="l"/>
            <a:r>
              <a:rPr lang="en-GB" b="0" i="0" dirty="0">
                <a:solidFill>
                  <a:srgbClr val="231F20"/>
                </a:solidFill>
                <a:effectLst/>
                <a:latin typeface="ReithSans"/>
              </a:rPr>
              <a:t>When hydrocarbons burn in a good supply of oxygen, complete combustion takes place. </a:t>
            </a:r>
          </a:p>
          <a:p>
            <a:pPr algn="l"/>
            <a:r>
              <a:rPr lang="en-GB" b="0" i="0" dirty="0">
                <a:solidFill>
                  <a:srgbClr val="231F20"/>
                </a:solidFill>
                <a:effectLst/>
                <a:latin typeface="ReithSans"/>
              </a:rPr>
              <a:t>The products of this are carbon dioxide and water. </a:t>
            </a:r>
          </a:p>
          <a:p>
            <a:pPr algn="l"/>
            <a:r>
              <a:rPr lang="en-GB" b="0" i="0" dirty="0">
                <a:solidFill>
                  <a:srgbClr val="231F20"/>
                </a:solidFill>
                <a:effectLst/>
                <a:latin typeface="ReithSans"/>
              </a:rPr>
              <a:t>For example, in a Bunsen burner, methane reacts with oxygen to produce carbon dioxide and water. </a:t>
            </a:r>
          </a:p>
          <a:p>
            <a:pPr algn="l"/>
            <a:r>
              <a:rPr lang="en-GB" b="0" i="0" dirty="0">
                <a:solidFill>
                  <a:srgbClr val="231F20"/>
                </a:solidFill>
                <a:effectLst/>
                <a:latin typeface="ReithSans"/>
              </a:rPr>
              <a:t>This can be written as a word equation or a balanced symbol equation, but the general equation is the same for all the alkanes. </a:t>
            </a:r>
          </a:p>
          <a:p>
            <a:pPr algn="l"/>
            <a:r>
              <a:rPr lang="en-GB" b="0" i="0" dirty="0">
                <a:solidFill>
                  <a:srgbClr val="231F20"/>
                </a:solidFill>
                <a:effectLst/>
                <a:latin typeface="ReithSans"/>
              </a:rPr>
              <a:t>The gas used on cooking stoves is usually propane, which still produces carbon dioxide and water. </a:t>
            </a:r>
          </a:p>
          <a:p>
            <a:pPr algn="l"/>
            <a:r>
              <a:rPr lang="en-GB" b="0" i="0" dirty="0">
                <a:solidFill>
                  <a:srgbClr val="231F20"/>
                </a:solidFill>
                <a:effectLst/>
                <a:latin typeface="ReithSans"/>
              </a:rPr>
              <a:t>Complete combustion is highly exothermic, as lots of energy is transferred to the surroundings. </a:t>
            </a:r>
          </a:p>
          <a:p>
            <a:pPr algn="l"/>
            <a:endParaRPr lang="en-GB" b="0" i="0" dirty="0">
              <a:solidFill>
                <a:srgbClr val="231F20"/>
              </a:solidFill>
              <a:effectLst/>
              <a:latin typeface="ReithSans"/>
            </a:endParaRPr>
          </a:p>
          <a:p>
            <a:pPr algn="l"/>
            <a:r>
              <a:rPr lang="en-GB" b="0" i="0" dirty="0">
                <a:solidFill>
                  <a:srgbClr val="231F20"/>
                </a:solidFill>
                <a:effectLst/>
                <a:latin typeface="ReithSans"/>
              </a:rPr>
              <a:t>Image from pixabay</a:t>
            </a:r>
          </a:p>
          <a:p>
            <a:pPr algn="l"/>
            <a:endParaRPr lang="en-GB" b="0" i="0" dirty="0">
              <a:solidFill>
                <a:srgbClr val="231F20"/>
              </a:solidFill>
              <a:effectLst/>
              <a:latin typeface="ReithSans"/>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679725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dirty="0">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3550A-CC8B-B7C4-5416-40C4BEA9E802}"/>
              </a:ext>
            </a:extLst>
          </p:cNvPr>
          <p:cNvSpPr>
            <a:spLocks noGrp="1"/>
          </p:cNvSpPr>
          <p:nvPr>
            <p:ph type="title"/>
          </p:nvPr>
        </p:nvSpPr>
        <p:spPr/>
        <p:txBody>
          <a:bodyPr/>
          <a:lstStyle/>
          <a:p>
            <a:r>
              <a:rPr lang="en-GB" dirty="0">
                <a:latin typeface="Century Gothic" panose="020B0502020202020204" pitchFamily="34" charset="0"/>
              </a:rPr>
              <a:t>Incomplete Combustion</a:t>
            </a:r>
          </a:p>
        </p:txBody>
      </p:sp>
      <p:sp>
        <p:nvSpPr>
          <p:cNvPr id="5" name="TextBox 4">
            <a:extLst>
              <a:ext uri="{FF2B5EF4-FFF2-40B4-BE49-F238E27FC236}">
                <a16:creationId xmlns:a16="http://schemas.microsoft.com/office/drawing/2014/main" id="{0A4BF1DA-FF2A-8A53-A6F6-0DC225231677}"/>
              </a:ext>
            </a:extLst>
          </p:cNvPr>
          <p:cNvSpPr txBox="1"/>
          <p:nvPr/>
        </p:nvSpPr>
        <p:spPr>
          <a:xfrm>
            <a:off x="471425" y="1010927"/>
            <a:ext cx="10879434" cy="830997"/>
          </a:xfrm>
          <a:prstGeom prst="rect">
            <a:avLst/>
          </a:prstGeom>
          <a:noFill/>
        </p:spPr>
        <p:txBody>
          <a:bodyPr wrap="square" rtlCol="0">
            <a:spAutoFit/>
          </a:bodyPr>
          <a:lstStyle/>
          <a:p>
            <a:r>
              <a:rPr lang="en-GB" sz="2400" dirty="0">
                <a:latin typeface="Century Gothic" panose="020B0502020202020204" pitchFamily="34" charset="0"/>
              </a:rPr>
              <a:t>When there is a limited supply of air (and therefore oxygen), </a:t>
            </a:r>
            <a:r>
              <a:rPr lang="en-GB" sz="2400" b="1" dirty="0">
                <a:latin typeface="Century Gothic" panose="020B0502020202020204" pitchFamily="34" charset="0"/>
              </a:rPr>
              <a:t>incomplete</a:t>
            </a:r>
            <a:r>
              <a:rPr lang="en-GB" sz="2400" dirty="0">
                <a:latin typeface="Century Gothic" panose="020B0502020202020204" pitchFamily="34" charset="0"/>
              </a:rPr>
              <a:t> </a:t>
            </a:r>
            <a:r>
              <a:rPr lang="en-GB" sz="2400" b="1" dirty="0">
                <a:latin typeface="Century Gothic" panose="020B0502020202020204" pitchFamily="34" charset="0"/>
              </a:rPr>
              <a:t>combustion</a:t>
            </a:r>
            <a:r>
              <a:rPr lang="en-GB" sz="2400" dirty="0">
                <a:latin typeface="Century Gothic" panose="020B0502020202020204" pitchFamily="34" charset="0"/>
              </a:rPr>
              <a:t> takes place.</a:t>
            </a:r>
          </a:p>
        </p:txBody>
      </p:sp>
      <p:sp>
        <p:nvSpPr>
          <p:cNvPr id="7" name="TextBox 6">
            <a:extLst>
              <a:ext uri="{FF2B5EF4-FFF2-40B4-BE49-F238E27FC236}">
                <a16:creationId xmlns:a16="http://schemas.microsoft.com/office/drawing/2014/main" id="{93B8D32E-C6D6-A3D3-6215-BCBCE2D2161B}"/>
              </a:ext>
            </a:extLst>
          </p:cNvPr>
          <p:cNvSpPr txBox="1"/>
          <p:nvPr/>
        </p:nvSpPr>
        <p:spPr>
          <a:xfrm>
            <a:off x="501905" y="2098047"/>
            <a:ext cx="6691375" cy="1200329"/>
          </a:xfrm>
          <a:prstGeom prst="rect">
            <a:avLst/>
          </a:prstGeom>
          <a:noFill/>
        </p:spPr>
        <p:txBody>
          <a:bodyPr wrap="square" rtlCol="0">
            <a:spAutoFit/>
          </a:bodyPr>
          <a:lstStyle/>
          <a:p>
            <a:r>
              <a:rPr lang="en-GB" sz="2400" dirty="0">
                <a:latin typeface="Century Gothic" panose="020B0502020202020204" pitchFamily="34" charset="0"/>
              </a:rPr>
              <a:t>This still produces water but produces </a:t>
            </a:r>
            <a:r>
              <a:rPr lang="en-GB" sz="2400" b="1" dirty="0">
                <a:latin typeface="Century Gothic" panose="020B0502020202020204" pitchFamily="34" charset="0"/>
              </a:rPr>
              <a:t>carbon</a:t>
            </a:r>
            <a:r>
              <a:rPr lang="en-GB" sz="2400" dirty="0">
                <a:latin typeface="Century Gothic" panose="020B0502020202020204" pitchFamily="34" charset="0"/>
              </a:rPr>
              <a:t> and </a:t>
            </a:r>
            <a:r>
              <a:rPr lang="en-GB" sz="2400" b="1" dirty="0">
                <a:latin typeface="Century Gothic" panose="020B0502020202020204" pitchFamily="34" charset="0"/>
              </a:rPr>
              <a:t>carbon monoxide </a:t>
            </a:r>
            <a:r>
              <a:rPr lang="en-GB" sz="2400" dirty="0">
                <a:latin typeface="Century Gothic" panose="020B0502020202020204" pitchFamily="34" charset="0"/>
              </a:rPr>
              <a:t>rather than carbon dioxide. </a:t>
            </a:r>
          </a:p>
        </p:txBody>
      </p:sp>
      <p:sp>
        <p:nvSpPr>
          <p:cNvPr id="8" name="TextBox 7">
            <a:extLst>
              <a:ext uri="{FF2B5EF4-FFF2-40B4-BE49-F238E27FC236}">
                <a16:creationId xmlns:a16="http://schemas.microsoft.com/office/drawing/2014/main" id="{445B8411-9B41-36F9-113A-1EC59AFA898A}"/>
              </a:ext>
            </a:extLst>
          </p:cNvPr>
          <p:cNvSpPr txBox="1"/>
          <p:nvPr/>
        </p:nvSpPr>
        <p:spPr>
          <a:xfrm>
            <a:off x="512065" y="3652527"/>
            <a:ext cx="6721855" cy="830997"/>
          </a:xfrm>
          <a:prstGeom prst="rect">
            <a:avLst/>
          </a:prstGeom>
          <a:noFill/>
        </p:spPr>
        <p:txBody>
          <a:bodyPr wrap="square" rtlCol="0">
            <a:spAutoFit/>
          </a:bodyPr>
          <a:lstStyle/>
          <a:p>
            <a:r>
              <a:rPr lang="en-GB" sz="2400" dirty="0">
                <a:latin typeface="Century Gothic" panose="020B0502020202020204" pitchFamily="34" charset="0"/>
              </a:rPr>
              <a:t>This reaction is also </a:t>
            </a:r>
            <a:r>
              <a:rPr lang="en-GB" sz="2400" b="1" dirty="0">
                <a:latin typeface="Century Gothic" panose="020B0502020202020204" pitchFamily="34" charset="0"/>
              </a:rPr>
              <a:t>exothermic</a:t>
            </a:r>
            <a:r>
              <a:rPr lang="en-GB" sz="2400" dirty="0">
                <a:latin typeface="Century Gothic" panose="020B0502020202020204" pitchFamily="34" charset="0"/>
              </a:rPr>
              <a:t> but releases less energy than complete combustion.</a:t>
            </a:r>
          </a:p>
        </p:txBody>
      </p:sp>
      <p:sp>
        <p:nvSpPr>
          <p:cNvPr id="9" name="TextBox 8">
            <a:extLst>
              <a:ext uri="{FF2B5EF4-FFF2-40B4-BE49-F238E27FC236}">
                <a16:creationId xmlns:a16="http://schemas.microsoft.com/office/drawing/2014/main" id="{3DD1572E-D000-D29E-45E3-35A2E309B49B}"/>
              </a:ext>
            </a:extLst>
          </p:cNvPr>
          <p:cNvSpPr txBox="1"/>
          <p:nvPr/>
        </p:nvSpPr>
        <p:spPr>
          <a:xfrm>
            <a:off x="532385" y="4770127"/>
            <a:ext cx="8184895" cy="461665"/>
          </a:xfrm>
          <a:prstGeom prst="rect">
            <a:avLst/>
          </a:prstGeom>
          <a:noFill/>
        </p:spPr>
        <p:txBody>
          <a:bodyPr wrap="square" rtlCol="0">
            <a:spAutoFit/>
          </a:bodyPr>
          <a:lstStyle/>
          <a:p>
            <a:r>
              <a:rPr lang="en-GB" sz="2400" b="1" dirty="0">
                <a:latin typeface="Century Gothic" panose="020B0502020202020204" pitchFamily="34" charset="0"/>
              </a:rPr>
              <a:t>Carbon monoxide </a:t>
            </a:r>
            <a:r>
              <a:rPr lang="en-GB" sz="2400" dirty="0">
                <a:latin typeface="Century Gothic" panose="020B0502020202020204" pitchFamily="34" charset="0"/>
              </a:rPr>
              <a:t>is very dangerous as it is </a:t>
            </a:r>
            <a:r>
              <a:rPr lang="en-GB" sz="2400" b="1" dirty="0">
                <a:latin typeface="Century Gothic" panose="020B0502020202020204" pitchFamily="34" charset="0"/>
              </a:rPr>
              <a:t>toxic</a:t>
            </a:r>
            <a:r>
              <a:rPr lang="en-GB" sz="2400" dirty="0">
                <a:latin typeface="Century Gothic" panose="020B0502020202020204" pitchFamily="34" charset="0"/>
              </a:rPr>
              <a:t>. </a:t>
            </a:r>
          </a:p>
        </p:txBody>
      </p:sp>
      <p:pic>
        <p:nvPicPr>
          <p:cNvPr id="3076" name="Picture 4">
            <a:extLst>
              <a:ext uri="{FF2B5EF4-FFF2-40B4-BE49-F238E27FC236}">
                <a16:creationId xmlns:a16="http://schemas.microsoft.com/office/drawing/2014/main" id="{69597A61-A157-F047-F093-67F1885A99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465" b="15201"/>
          <a:stretch/>
        </p:blipFill>
        <p:spPr bwMode="auto">
          <a:xfrm>
            <a:off x="8909957" y="1784169"/>
            <a:ext cx="2133600" cy="2032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01EF9FD-3E76-5F0A-F7CD-68B71DCB0C90}"/>
              </a:ext>
            </a:extLst>
          </p:cNvPr>
          <p:cNvSpPr txBox="1"/>
          <p:nvPr/>
        </p:nvSpPr>
        <p:spPr>
          <a:xfrm>
            <a:off x="562865" y="5450847"/>
            <a:ext cx="8184895" cy="1200329"/>
          </a:xfrm>
          <a:prstGeom prst="rect">
            <a:avLst/>
          </a:prstGeom>
          <a:noFill/>
        </p:spPr>
        <p:txBody>
          <a:bodyPr wrap="square" rtlCol="0">
            <a:spAutoFit/>
          </a:bodyPr>
          <a:lstStyle/>
          <a:p>
            <a:r>
              <a:rPr lang="en-GB" sz="2400" dirty="0">
                <a:latin typeface="Century Gothic" panose="020B0502020202020204" pitchFamily="34" charset="0"/>
              </a:rPr>
              <a:t>Another problem with burning hydrocarbons is that some may contain </a:t>
            </a:r>
            <a:r>
              <a:rPr lang="en-GB" sz="2400" b="1" dirty="0">
                <a:latin typeface="Century Gothic" panose="020B0502020202020204" pitchFamily="34" charset="0"/>
              </a:rPr>
              <a:t>sulfur impurities</a:t>
            </a:r>
            <a:r>
              <a:rPr lang="en-GB" sz="2400" dirty="0">
                <a:latin typeface="Century Gothic" panose="020B0502020202020204" pitchFamily="34" charset="0"/>
              </a:rPr>
              <a:t>, which burn to produce </a:t>
            </a:r>
            <a:r>
              <a:rPr lang="en-GB" sz="2400" b="1" dirty="0">
                <a:latin typeface="Century Gothic" panose="020B0502020202020204" pitchFamily="34" charset="0"/>
              </a:rPr>
              <a:t>sulfur dioxide </a:t>
            </a:r>
            <a:r>
              <a:rPr lang="en-GB" sz="2400" dirty="0">
                <a:latin typeface="Century Gothic" panose="020B0502020202020204" pitchFamily="34" charset="0"/>
              </a:rPr>
              <a:t>and leads to </a:t>
            </a:r>
            <a:r>
              <a:rPr lang="en-GB" sz="2400" b="1" dirty="0">
                <a:latin typeface="Century Gothic" panose="020B0502020202020204" pitchFamily="34" charset="0"/>
              </a:rPr>
              <a:t>acid rain</a:t>
            </a:r>
            <a:r>
              <a:rPr lang="en-GB" sz="2400" dirty="0">
                <a:latin typeface="Century Gothic" panose="020B0502020202020204" pitchFamily="34" charset="0"/>
              </a:rPr>
              <a:t>. </a:t>
            </a:r>
          </a:p>
        </p:txBody>
      </p:sp>
      <p:pic>
        <p:nvPicPr>
          <p:cNvPr id="1036" name="Picture 12" descr="Free Industry Sunset photo and picture">
            <a:extLst>
              <a:ext uri="{FF2B5EF4-FFF2-40B4-BE49-F238E27FC236}">
                <a16:creationId xmlns:a16="http://schemas.microsoft.com/office/drawing/2014/main" id="{78E746D4-1003-0F74-E4ED-4B5F45CF5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0143" y="4310743"/>
            <a:ext cx="2962681" cy="1976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8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396021" y="2831624"/>
            <a:ext cx="7061970" cy="4626243"/>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525898" y="-513124"/>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5365" y="1426311"/>
            <a:ext cx="4385799"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Combustion of alkanes releases energy to the surroundings</a:t>
            </a:r>
          </a:p>
        </p:txBody>
      </p:sp>
      <p:sp>
        <p:nvSpPr>
          <p:cNvPr id="5" name="TextBox 4">
            <a:extLst>
              <a:ext uri="{FF2B5EF4-FFF2-40B4-BE49-F238E27FC236}">
                <a16:creationId xmlns:a16="http://schemas.microsoft.com/office/drawing/2014/main" id="{E61B55C7-8270-113D-DB14-2EC48DA6DF24}"/>
              </a:ext>
            </a:extLst>
          </p:cNvPr>
          <p:cNvSpPr txBox="1"/>
          <p:nvPr/>
        </p:nvSpPr>
        <p:spPr>
          <a:xfrm>
            <a:off x="7131287" y="836319"/>
            <a:ext cx="3977932"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Combustion of alkanes takes in energy from the surroundings</a:t>
            </a:r>
          </a:p>
        </p:txBody>
      </p:sp>
      <p:sp>
        <p:nvSpPr>
          <p:cNvPr id="7" name="TextBox 6">
            <a:extLst>
              <a:ext uri="{FF2B5EF4-FFF2-40B4-BE49-F238E27FC236}">
                <a16:creationId xmlns:a16="http://schemas.microsoft.com/office/drawing/2014/main" id="{A22ED16B-C361-C996-AFCE-1C2CDDD7FDA6}"/>
              </a:ext>
            </a:extLst>
          </p:cNvPr>
          <p:cNvSpPr txBox="1"/>
          <p:nvPr/>
        </p:nvSpPr>
        <p:spPr>
          <a:xfrm>
            <a:off x="1187687" y="4090673"/>
            <a:ext cx="3324678"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During combustion, alkanes react with air</a:t>
            </a:r>
          </a:p>
        </p:txBody>
      </p:sp>
      <p:sp>
        <p:nvSpPr>
          <p:cNvPr id="13" name="TextBox 12">
            <a:extLst>
              <a:ext uri="{FF2B5EF4-FFF2-40B4-BE49-F238E27FC236}">
                <a16:creationId xmlns:a16="http://schemas.microsoft.com/office/drawing/2014/main" id="{ADB710BF-330D-0046-2F6A-E3D7AA43D240}"/>
              </a:ext>
            </a:extLst>
          </p:cNvPr>
          <p:cNvSpPr txBox="1"/>
          <p:nvPr/>
        </p:nvSpPr>
        <p:spPr>
          <a:xfrm>
            <a:off x="5675712" y="4153962"/>
            <a:ext cx="3486950"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During combustion, alkanes react with oxygen</a:t>
            </a:r>
          </a:p>
        </p:txBody>
      </p:sp>
    </p:spTree>
    <p:extLst>
      <p:ext uri="{BB962C8B-B14F-4D97-AF65-F5344CB8AC3E}">
        <p14:creationId xmlns:p14="http://schemas.microsoft.com/office/powerpoint/2010/main" val="1704903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40000" y="178905"/>
            <a:ext cx="10620000" cy="720000"/>
          </a:xfrm>
        </p:spPr>
        <p:txBody>
          <a:bodyPr/>
          <a:lstStyle/>
          <a:p>
            <a:r>
              <a:rPr lang="en-US" dirty="0">
                <a:latin typeface="Century Gothic" panose="020B0502020202020204" pitchFamily="34" charset="0"/>
              </a:rPr>
              <a:t>How many links can make between this lesson and the science you’ve learned before?</a:t>
            </a:r>
          </a:p>
        </p:txBody>
      </p:sp>
      <p:pic>
        <p:nvPicPr>
          <p:cNvPr id="4" name="Picture 3" descr="Icon&#10;&#10;Description automatically generated">
            <a:extLst>
              <a:ext uri="{FF2B5EF4-FFF2-40B4-BE49-F238E27FC236}">
                <a16:creationId xmlns:a16="http://schemas.microsoft.com/office/drawing/2014/main" id="{8638FC5D-1501-0D4D-A667-9002C745264E}"/>
              </a:ext>
            </a:extLst>
          </p:cNvPr>
          <p:cNvPicPr>
            <a:picLocks noChangeAspect="1"/>
          </p:cNvPicPr>
          <p:nvPr/>
        </p:nvPicPr>
        <p:blipFill>
          <a:blip r:embed="rId3"/>
          <a:stretch>
            <a:fillRect/>
          </a:stretch>
        </p:blipFill>
        <p:spPr>
          <a:xfrm>
            <a:off x="-1098988" y="1000159"/>
            <a:ext cx="7735222" cy="5491417"/>
          </a:xfrm>
          <a:prstGeom prst="rect">
            <a:avLst/>
          </a:prstGeom>
        </p:spPr>
      </p:pic>
      <p:sp>
        <p:nvSpPr>
          <p:cNvPr id="3" name="TextBox 2">
            <a:extLst>
              <a:ext uri="{FF2B5EF4-FFF2-40B4-BE49-F238E27FC236}">
                <a16:creationId xmlns:a16="http://schemas.microsoft.com/office/drawing/2014/main" id="{0700B2E8-F653-CB03-8C5C-20F316F2EE6A}"/>
              </a:ext>
            </a:extLst>
          </p:cNvPr>
          <p:cNvSpPr txBox="1"/>
          <p:nvPr/>
        </p:nvSpPr>
        <p:spPr>
          <a:xfrm>
            <a:off x="5903843" y="1154531"/>
            <a:ext cx="5227983" cy="5016758"/>
          </a:xfrm>
          <a:prstGeom prst="rect">
            <a:avLst/>
          </a:prstGeom>
          <a:noFill/>
        </p:spPr>
        <p:txBody>
          <a:bodyPr wrap="square" rtlCol="0">
            <a:spAutoFit/>
          </a:bodyPr>
          <a:lstStyle/>
          <a:p>
            <a:r>
              <a:rPr lang="en-GB" sz="2000" i="1" dirty="0">
                <a:latin typeface="Century Gothic" panose="020B0502020202020204" pitchFamily="34" charset="0"/>
              </a:rPr>
              <a:t>What type of reaction is combustion?</a:t>
            </a:r>
          </a:p>
          <a:p>
            <a:endParaRPr lang="en-GB" sz="2000" i="1" dirty="0">
              <a:latin typeface="Century Gothic" panose="020B0502020202020204" pitchFamily="34" charset="0"/>
            </a:endParaRPr>
          </a:p>
          <a:p>
            <a:r>
              <a:rPr lang="en-GB" sz="2000" i="1" dirty="0">
                <a:latin typeface="Century Gothic" panose="020B0502020202020204" pitchFamily="34" charset="0"/>
              </a:rPr>
              <a:t>What would the reaction profile for combustion look like?</a:t>
            </a:r>
          </a:p>
          <a:p>
            <a:endParaRPr lang="en-GB" sz="2000" i="1" dirty="0">
              <a:latin typeface="Century Gothic" panose="020B0502020202020204" pitchFamily="34" charset="0"/>
            </a:endParaRPr>
          </a:p>
          <a:p>
            <a:r>
              <a:rPr lang="en-GB" sz="2000" i="1" dirty="0">
                <a:latin typeface="Century Gothic" panose="020B0502020202020204" pitchFamily="34" charset="0"/>
              </a:rPr>
              <a:t>What type of bonding is found in hydrocarbons?</a:t>
            </a:r>
          </a:p>
          <a:p>
            <a:endParaRPr lang="en-GB" sz="2000" i="1" dirty="0">
              <a:latin typeface="Century Gothic" panose="020B0502020202020204" pitchFamily="34" charset="0"/>
            </a:endParaRPr>
          </a:p>
          <a:p>
            <a:r>
              <a:rPr lang="en-GB" sz="2000" i="1" dirty="0">
                <a:latin typeface="Century Gothic" panose="020B0502020202020204" pitchFamily="34" charset="0"/>
              </a:rPr>
              <a:t>What are the products of combustion of alkane?</a:t>
            </a:r>
          </a:p>
          <a:p>
            <a:endParaRPr lang="en-GB" sz="2000" i="1" dirty="0">
              <a:latin typeface="Century Gothic" panose="020B0502020202020204" pitchFamily="34" charset="0"/>
            </a:endParaRPr>
          </a:p>
          <a:p>
            <a:r>
              <a:rPr lang="en-GB" sz="2000" i="1" dirty="0">
                <a:latin typeface="Century Gothic" panose="020B0502020202020204" pitchFamily="34" charset="0"/>
              </a:rPr>
              <a:t>What does this have to do with global warming?</a:t>
            </a:r>
          </a:p>
          <a:p>
            <a:endParaRPr lang="en-GB" sz="2000" i="1" dirty="0">
              <a:latin typeface="Century Gothic" panose="020B0502020202020204" pitchFamily="34" charset="0"/>
            </a:endParaRPr>
          </a:p>
          <a:p>
            <a:r>
              <a:rPr lang="en-GB" sz="2000" i="1" dirty="0">
                <a:latin typeface="Century Gothic" panose="020B0502020202020204" pitchFamily="34" charset="0"/>
              </a:rPr>
              <a:t>What are the biological consequences of global warming?</a:t>
            </a:r>
          </a:p>
        </p:txBody>
      </p:sp>
    </p:spTree>
    <p:extLst>
      <p:ext uri="{BB962C8B-B14F-4D97-AF65-F5344CB8AC3E}">
        <p14:creationId xmlns:p14="http://schemas.microsoft.com/office/powerpoint/2010/main" val="4105503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1A8B0-70F8-0030-4584-BB3C5A583BA1}"/>
              </a:ext>
            </a:extLst>
          </p:cNvPr>
          <p:cNvSpPr>
            <a:spLocks noGrp="1"/>
          </p:cNvSpPr>
          <p:nvPr>
            <p:ph type="title"/>
          </p:nvPr>
        </p:nvSpPr>
        <p:spPr/>
        <p:txBody>
          <a:bodyPr/>
          <a:lstStyle/>
          <a:p>
            <a:r>
              <a:rPr lang="en-GB" dirty="0">
                <a:latin typeface="Century Gothic" panose="020B0502020202020204" pitchFamily="34" charset="0"/>
              </a:rPr>
              <a:t>Balancing Equations Challenge</a:t>
            </a:r>
          </a:p>
        </p:txBody>
      </p:sp>
      <p:sp>
        <p:nvSpPr>
          <p:cNvPr id="5" name="TextBox 4">
            <a:extLst>
              <a:ext uri="{FF2B5EF4-FFF2-40B4-BE49-F238E27FC236}">
                <a16:creationId xmlns:a16="http://schemas.microsoft.com/office/drawing/2014/main" id="{E048706B-D7AD-034C-A40C-2B4A2101163D}"/>
              </a:ext>
            </a:extLst>
          </p:cNvPr>
          <p:cNvSpPr txBox="1"/>
          <p:nvPr/>
        </p:nvSpPr>
        <p:spPr>
          <a:xfrm>
            <a:off x="457200" y="1130968"/>
            <a:ext cx="8420895" cy="461665"/>
          </a:xfrm>
          <a:prstGeom prst="rect">
            <a:avLst/>
          </a:prstGeom>
          <a:noFill/>
        </p:spPr>
        <p:txBody>
          <a:bodyPr wrap="none" rtlCol="0">
            <a:spAutoFit/>
          </a:bodyPr>
          <a:lstStyle/>
          <a:p>
            <a:r>
              <a:rPr lang="en-GB" sz="2400" dirty="0">
                <a:latin typeface="Century Gothic" panose="020B0502020202020204" pitchFamily="34" charset="0"/>
              </a:rPr>
              <a:t>The chemical equation for the combustion of </a:t>
            </a:r>
            <a:r>
              <a:rPr lang="en-GB" sz="2400" b="1" dirty="0">
                <a:latin typeface="Century Gothic" panose="020B0502020202020204" pitchFamily="34" charset="0"/>
              </a:rPr>
              <a:t>ethane</a:t>
            </a:r>
            <a:r>
              <a:rPr lang="en-GB" sz="2400" dirty="0">
                <a:latin typeface="Century Gothic" panose="020B0502020202020204" pitchFamily="34" charset="0"/>
              </a:rPr>
              <a:t> is:</a:t>
            </a:r>
          </a:p>
        </p:txBody>
      </p:sp>
      <p:sp>
        <p:nvSpPr>
          <p:cNvPr id="7" name="TextBox 6">
            <a:extLst>
              <a:ext uri="{FF2B5EF4-FFF2-40B4-BE49-F238E27FC236}">
                <a16:creationId xmlns:a16="http://schemas.microsoft.com/office/drawing/2014/main" id="{40DE1BDB-E8F5-3719-E60F-960A75BF3D49}"/>
              </a:ext>
            </a:extLst>
          </p:cNvPr>
          <p:cNvSpPr txBox="1"/>
          <p:nvPr/>
        </p:nvSpPr>
        <p:spPr>
          <a:xfrm>
            <a:off x="0" y="3003702"/>
            <a:ext cx="11117179" cy="830997"/>
          </a:xfrm>
          <a:prstGeom prst="rect">
            <a:avLst/>
          </a:prstGeom>
          <a:noFill/>
        </p:spPr>
        <p:txBody>
          <a:bodyPr wrap="square">
            <a:spAutoFit/>
          </a:bodyPr>
          <a:lstStyle/>
          <a:p>
            <a:pPr algn="ctr"/>
            <a:r>
              <a:rPr lang="en-GB" sz="4800" dirty="0">
                <a:latin typeface="Century Gothic" panose="020B0502020202020204" pitchFamily="34" charset="0"/>
              </a:rPr>
              <a:t>C</a:t>
            </a:r>
            <a:r>
              <a:rPr lang="en-GB" sz="4800" baseline="-25000" dirty="0">
                <a:latin typeface="Century Gothic" panose="020B0502020202020204" pitchFamily="34" charset="0"/>
              </a:rPr>
              <a:t>2</a:t>
            </a:r>
            <a:r>
              <a:rPr lang="en-GB" sz="4800" dirty="0">
                <a:latin typeface="Century Gothic" panose="020B0502020202020204" pitchFamily="34" charset="0"/>
              </a:rPr>
              <a:t>H</a:t>
            </a:r>
            <a:r>
              <a:rPr lang="en-GB" sz="4800" baseline="-25000" dirty="0">
                <a:latin typeface="Century Gothic" panose="020B0502020202020204" pitchFamily="34" charset="0"/>
              </a:rPr>
              <a:t>6</a:t>
            </a:r>
            <a:r>
              <a:rPr lang="en-GB" sz="4800" dirty="0">
                <a:latin typeface="Century Gothic" panose="020B0502020202020204" pitchFamily="34" charset="0"/>
              </a:rPr>
              <a:t>  +       O</a:t>
            </a:r>
            <a:r>
              <a:rPr lang="en-GB" sz="4800" baseline="-25000" dirty="0">
                <a:latin typeface="Century Gothic" panose="020B0502020202020204" pitchFamily="34" charset="0"/>
              </a:rPr>
              <a:t>2</a:t>
            </a:r>
            <a:r>
              <a:rPr lang="en-GB" sz="4800" dirty="0">
                <a:latin typeface="Century Gothic" panose="020B0502020202020204" pitchFamily="34" charset="0"/>
              </a:rPr>
              <a:t>  </a:t>
            </a:r>
            <a:r>
              <a:rPr lang="en-GB" sz="4800" dirty="0">
                <a:latin typeface="Century Gothic" panose="020B0502020202020204" pitchFamily="34" charset="0"/>
                <a:sym typeface="Wingdings" pitchFamily="2" charset="2"/>
              </a:rPr>
              <a:t>    CO</a:t>
            </a:r>
            <a:r>
              <a:rPr lang="en-GB" sz="4800" baseline="-25000" dirty="0">
                <a:latin typeface="Century Gothic" panose="020B0502020202020204" pitchFamily="34" charset="0"/>
                <a:sym typeface="Wingdings" pitchFamily="2" charset="2"/>
              </a:rPr>
              <a:t>2</a:t>
            </a:r>
            <a:r>
              <a:rPr lang="en-GB" sz="4800" dirty="0">
                <a:latin typeface="Century Gothic" panose="020B0502020202020204" pitchFamily="34" charset="0"/>
                <a:sym typeface="Wingdings" pitchFamily="2" charset="2"/>
              </a:rPr>
              <a:t> +     H</a:t>
            </a:r>
            <a:r>
              <a:rPr lang="en-GB" sz="4800" baseline="-25000" dirty="0">
                <a:latin typeface="Century Gothic" panose="020B0502020202020204" pitchFamily="34" charset="0"/>
                <a:sym typeface="Wingdings" pitchFamily="2" charset="2"/>
              </a:rPr>
              <a:t>2</a:t>
            </a:r>
            <a:r>
              <a:rPr lang="en-GB" sz="4800" dirty="0">
                <a:latin typeface="Century Gothic" panose="020B0502020202020204" pitchFamily="34" charset="0"/>
                <a:sym typeface="Wingdings" pitchFamily="2" charset="2"/>
              </a:rPr>
              <a:t>O</a:t>
            </a:r>
            <a:endParaRPr lang="en-GB" sz="4800" dirty="0">
              <a:latin typeface="Century Gothic" panose="020B0502020202020204" pitchFamily="34" charset="0"/>
            </a:endParaRPr>
          </a:p>
        </p:txBody>
      </p:sp>
      <p:sp>
        <p:nvSpPr>
          <p:cNvPr id="8" name="TextBox 7">
            <a:extLst>
              <a:ext uri="{FF2B5EF4-FFF2-40B4-BE49-F238E27FC236}">
                <a16:creationId xmlns:a16="http://schemas.microsoft.com/office/drawing/2014/main" id="{8CE0CF17-7CFC-B0EB-C938-92885A22A96D}"/>
              </a:ext>
            </a:extLst>
          </p:cNvPr>
          <p:cNvSpPr txBox="1"/>
          <p:nvPr/>
        </p:nvSpPr>
        <p:spPr>
          <a:xfrm>
            <a:off x="609600" y="4748463"/>
            <a:ext cx="5020926" cy="461665"/>
          </a:xfrm>
          <a:prstGeom prst="rect">
            <a:avLst/>
          </a:prstGeom>
          <a:noFill/>
        </p:spPr>
        <p:txBody>
          <a:bodyPr wrap="none" rtlCol="0">
            <a:spAutoFit/>
          </a:bodyPr>
          <a:lstStyle/>
          <a:p>
            <a:r>
              <a:rPr lang="en-GB" sz="2400" i="1" dirty="0">
                <a:latin typeface="Century Gothic" panose="020B0502020202020204" pitchFamily="34" charset="0"/>
              </a:rPr>
              <a:t>Can you balance this equation?</a:t>
            </a:r>
          </a:p>
        </p:txBody>
      </p:sp>
      <p:sp>
        <p:nvSpPr>
          <p:cNvPr id="9" name="TextBox 8">
            <a:extLst>
              <a:ext uri="{FF2B5EF4-FFF2-40B4-BE49-F238E27FC236}">
                <a16:creationId xmlns:a16="http://schemas.microsoft.com/office/drawing/2014/main" id="{0DB2062A-F105-02F0-DE52-806BDCE1BF9E}"/>
              </a:ext>
            </a:extLst>
          </p:cNvPr>
          <p:cNvSpPr txBox="1"/>
          <p:nvPr/>
        </p:nvSpPr>
        <p:spPr>
          <a:xfrm>
            <a:off x="8333874" y="3011723"/>
            <a:ext cx="810125"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3</a:t>
            </a:r>
          </a:p>
        </p:txBody>
      </p:sp>
      <p:sp>
        <p:nvSpPr>
          <p:cNvPr id="10" name="TextBox 9">
            <a:extLst>
              <a:ext uri="{FF2B5EF4-FFF2-40B4-BE49-F238E27FC236}">
                <a16:creationId xmlns:a16="http://schemas.microsoft.com/office/drawing/2014/main" id="{5026E91C-5348-75E9-9C07-38796FC2C49C}"/>
              </a:ext>
            </a:extLst>
          </p:cNvPr>
          <p:cNvSpPr txBox="1"/>
          <p:nvPr/>
        </p:nvSpPr>
        <p:spPr>
          <a:xfrm>
            <a:off x="5815264" y="2995682"/>
            <a:ext cx="810125"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2</a:t>
            </a:r>
          </a:p>
        </p:txBody>
      </p:sp>
      <p:sp>
        <p:nvSpPr>
          <p:cNvPr id="11" name="TextBox 10">
            <a:extLst>
              <a:ext uri="{FF2B5EF4-FFF2-40B4-BE49-F238E27FC236}">
                <a16:creationId xmlns:a16="http://schemas.microsoft.com/office/drawing/2014/main" id="{028E9A48-AF76-0733-5EC9-C7D76B1BC34B}"/>
              </a:ext>
            </a:extLst>
          </p:cNvPr>
          <p:cNvSpPr txBox="1"/>
          <p:nvPr/>
        </p:nvSpPr>
        <p:spPr>
          <a:xfrm>
            <a:off x="2967790" y="2987659"/>
            <a:ext cx="1122947"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3.5</a:t>
            </a:r>
          </a:p>
        </p:txBody>
      </p:sp>
      <p:cxnSp>
        <p:nvCxnSpPr>
          <p:cNvPr id="13" name="Straight Connector 12">
            <a:extLst>
              <a:ext uri="{FF2B5EF4-FFF2-40B4-BE49-F238E27FC236}">
                <a16:creationId xmlns:a16="http://schemas.microsoft.com/office/drawing/2014/main" id="{74ED05FF-89E4-C583-9FF0-3B524AE2E7DD}"/>
              </a:ext>
            </a:extLst>
          </p:cNvPr>
          <p:cNvCxnSpPr/>
          <p:nvPr/>
        </p:nvCxnSpPr>
        <p:spPr>
          <a:xfrm flipV="1">
            <a:off x="2791326" y="2887579"/>
            <a:ext cx="1323474" cy="110690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403A84-FB73-5E38-B5DF-8D5F36425831}"/>
              </a:ext>
            </a:extLst>
          </p:cNvPr>
          <p:cNvCxnSpPr/>
          <p:nvPr/>
        </p:nvCxnSpPr>
        <p:spPr>
          <a:xfrm flipV="1">
            <a:off x="5374105" y="2871537"/>
            <a:ext cx="1323474" cy="1106905"/>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0282EE5-A322-063A-A931-2C578BAF9344}"/>
              </a:ext>
            </a:extLst>
          </p:cNvPr>
          <p:cNvCxnSpPr/>
          <p:nvPr/>
        </p:nvCxnSpPr>
        <p:spPr>
          <a:xfrm flipV="1">
            <a:off x="7852610" y="2943727"/>
            <a:ext cx="1323474" cy="1106905"/>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1BBA683-CA52-775B-011A-0D29B6334C75}"/>
              </a:ext>
            </a:extLst>
          </p:cNvPr>
          <p:cNvSpPr txBox="1"/>
          <p:nvPr/>
        </p:nvSpPr>
        <p:spPr>
          <a:xfrm>
            <a:off x="3264570" y="2225658"/>
            <a:ext cx="705852"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7</a:t>
            </a:r>
          </a:p>
        </p:txBody>
      </p:sp>
      <p:sp>
        <p:nvSpPr>
          <p:cNvPr id="17" name="TextBox 16">
            <a:extLst>
              <a:ext uri="{FF2B5EF4-FFF2-40B4-BE49-F238E27FC236}">
                <a16:creationId xmlns:a16="http://schemas.microsoft.com/office/drawing/2014/main" id="{DF9F1BAF-0460-D98B-A06E-A7C96E7D94EE}"/>
              </a:ext>
            </a:extLst>
          </p:cNvPr>
          <p:cNvSpPr txBox="1"/>
          <p:nvPr/>
        </p:nvSpPr>
        <p:spPr>
          <a:xfrm>
            <a:off x="312823" y="2233679"/>
            <a:ext cx="705852"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2</a:t>
            </a:r>
          </a:p>
        </p:txBody>
      </p:sp>
      <p:sp>
        <p:nvSpPr>
          <p:cNvPr id="18" name="TextBox 17">
            <a:extLst>
              <a:ext uri="{FF2B5EF4-FFF2-40B4-BE49-F238E27FC236}">
                <a16:creationId xmlns:a16="http://schemas.microsoft.com/office/drawing/2014/main" id="{DD83970D-8B94-F444-98E0-5A09D5E289F8}"/>
              </a:ext>
            </a:extLst>
          </p:cNvPr>
          <p:cNvSpPr txBox="1"/>
          <p:nvPr/>
        </p:nvSpPr>
        <p:spPr>
          <a:xfrm>
            <a:off x="5823285" y="2233679"/>
            <a:ext cx="705852"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4</a:t>
            </a:r>
          </a:p>
        </p:txBody>
      </p:sp>
      <p:sp>
        <p:nvSpPr>
          <p:cNvPr id="19" name="TextBox 18">
            <a:extLst>
              <a:ext uri="{FF2B5EF4-FFF2-40B4-BE49-F238E27FC236}">
                <a16:creationId xmlns:a16="http://schemas.microsoft.com/office/drawing/2014/main" id="{BF0D567A-0F79-DD83-9BBC-35BB04A5E6C7}"/>
              </a:ext>
            </a:extLst>
          </p:cNvPr>
          <p:cNvSpPr txBox="1"/>
          <p:nvPr/>
        </p:nvSpPr>
        <p:spPr>
          <a:xfrm>
            <a:off x="8398044" y="2185553"/>
            <a:ext cx="705852" cy="830997"/>
          </a:xfrm>
          <a:prstGeom prst="rect">
            <a:avLst/>
          </a:prstGeom>
          <a:noFill/>
        </p:spPr>
        <p:txBody>
          <a:bodyPr wrap="square">
            <a:spAutoFit/>
          </a:bodyPr>
          <a:lstStyle/>
          <a:p>
            <a:r>
              <a:rPr lang="en-GB" sz="4800" b="1" dirty="0">
                <a:solidFill>
                  <a:schemeClr val="accent1"/>
                </a:solidFill>
                <a:latin typeface="Century Gothic" panose="020B0502020202020204" pitchFamily="34" charset="0"/>
              </a:rPr>
              <a:t>6</a:t>
            </a:r>
          </a:p>
        </p:txBody>
      </p:sp>
      <p:sp>
        <p:nvSpPr>
          <p:cNvPr id="20" name="TextBox 19">
            <a:extLst>
              <a:ext uri="{FF2B5EF4-FFF2-40B4-BE49-F238E27FC236}">
                <a16:creationId xmlns:a16="http://schemas.microsoft.com/office/drawing/2014/main" id="{9CBF8B3E-7D87-E100-8FE2-C9E9E839DF12}"/>
              </a:ext>
            </a:extLst>
          </p:cNvPr>
          <p:cNvSpPr txBox="1"/>
          <p:nvPr/>
        </p:nvSpPr>
        <p:spPr>
          <a:xfrm>
            <a:off x="0" y="5418039"/>
            <a:ext cx="11117179" cy="830997"/>
          </a:xfrm>
          <a:prstGeom prst="rect">
            <a:avLst/>
          </a:prstGeom>
          <a:noFill/>
        </p:spPr>
        <p:txBody>
          <a:bodyPr wrap="square">
            <a:spAutoFit/>
          </a:bodyPr>
          <a:lstStyle/>
          <a:p>
            <a:pPr algn="ctr"/>
            <a:r>
              <a:rPr lang="en-GB" sz="4800" dirty="0">
                <a:latin typeface="Century Gothic" panose="020B0502020202020204" pitchFamily="34" charset="0"/>
              </a:rPr>
              <a:t>2 C</a:t>
            </a:r>
            <a:r>
              <a:rPr lang="en-GB" sz="4800" baseline="-25000" dirty="0">
                <a:latin typeface="Century Gothic" panose="020B0502020202020204" pitchFamily="34" charset="0"/>
              </a:rPr>
              <a:t>2</a:t>
            </a:r>
            <a:r>
              <a:rPr lang="en-GB" sz="4800" dirty="0">
                <a:latin typeface="Century Gothic" panose="020B0502020202020204" pitchFamily="34" charset="0"/>
              </a:rPr>
              <a:t>H</a:t>
            </a:r>
            <a:r>
              <a:rPr lang="en-GB" sz="4800" baseline="-25000" dirty="0">
                <a:latin typeface="Century Gothic" panose="020B0502020202020204" pitchFamily="34" charset="0"/>
              </a:rPr>
              <a:t>6</a:t>
            </a:r>
            <a:r>
              <a:rPr lang="en-GB" sz="4800" dirty="0">
                <a:latin typeface="Century Gothic" panose="020B0502020202020204" pitchFamily="34" charset="0"/>
              </a:rPr>
              <a:t>  + 7 O</a:t>
            </a:r>
            <a:r>
              <a:rPr lang="en-GB" sz="4800" baseline="-25000" dirty="0">
                <a:latin typeface="Century Gothic" panose="020B0502020202020204" pitchFamily="34" charset="0"/>
              </a:rPr>
              <a:t>2</a:t>
            </a:r>
            <a:r>
              <a:rPr lang="en-GB" sz="4800" dirty="0">
                <a:latin typeface="Century Gothic" panose="020B0502020202020204" pitchFamily="34" charset="0"/>
              </a:rPr>
              <a:t>  </a:t>
            </a:r>
            <a:r>
              <a:rPr lang="en-GB" sz="4800" dirty="0">
                <a:latin typeface="Century Gothic" panose="020B0502020202020204" pitchFamily="34" charset="0"/>
                <a:sym typeface="Wingdings" pitchFamily="2" charset="2"/>
              </a:rPr>
              <a:t> 4 CO</a:t>
            </a:r>
            <a:r>
              <a:rPr lang="en-GB" sz="4800" baseline="-25000" dirty="0">
                <a:latin typeface="Century Gothic" panose="020B0502020202020204" pitchFamily="34" charset="0"/>
                <a:sym typeface="Wingdings" pitchFamily="2" charset="2"/>
              </a:rPr>
              <a:t>2</a:t>
            </a:r>
            <a:r>
              <a:rPr lang="en-GB" sz="4800" dirty="0">
                <a:latin typeface="Century Gothic" panose="020B0502020202020204" pitchFamily="34" charset="0"/>
                <a:sym typeface="Wingdings" pitchFamily="2" charset="2"/>
              </a:rPr>
              <a:t> + 6 H</a:t>
            </a:r>
            <a:r>
              <a:rPr lang="en-GB" sz="4800" baseline="-25000" dirty="0">
                <a:latin typeface="Century Gothic" panose="020B0502020202020204" pitchFamily="34" charset="0"/>
                <a:sym typeface="Wingdings" pitchFamily="2" charset="2"/>
              </a:rPr>
              <a:t>2</a:t>
            </a:r>
            <a:r>
              <a:rPr lang="en-GB" sz="4800" dirty="0">
                <a:latin typeface="Century Gothic" panose="020B0502020202020204" pitchFamily="34" charset="0"/>
                <a:sym typeface="Wingdings" pitchFamily="2" charset="2"/>
              </a:rPr>
              <a:t>O</a:t>
            </a:r>
            <a:endParaRPr lang="en-GB" sz="4800" dirty="0">
              <a:latin typeface="Century Gothic" panose="020B0502020202020204" pitchFamily="34" charset="0"/>
            </a:endParaRPr>
          </a:p>
        </p:txBody>
      </p:sp>
    </p:spTree>
    <p:extLst>
      <p:ext uri="{BB962C8B-B14F-4D97-AF65-F5344CB8AC3E}">
        <p14:creationId xmlns:p14="http://schemas.microsoft.com/office/powerpoint/2010/main" val="349937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6" grpId="0"/>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770D1-FD9A-A235-AC0E-8B41DF2753FE}"/>
              </a:ext>
            </a:extLst>
          </p:cNvPr>
          <p:cNvSpPr>
            <a:spLocks noGrp="1"/>
          </p:cNvSpPr>
          <p:nvPr>
            <p:ph type="title"/>
          </p:nvPr>
        </p:nvSpPr>
        <p:spPr/>
        <p:txBody>
          <a:bodyPr/>
          <a:lstStyle/>
          <a:p>
            <a:r>
              <a:rPr lang="en-GB" dirty="0">
                <a:latin typeface="Century Gothic" panose="020B0502020202020204" pitchFamily="34" charset="0"/>
              </a:rPr>
              <a:t>Determine if each of these statements are true or false</a:t>
            </a:r>
          </a:p>
        </p:txBody>
      </p:sp>
      <p:sp>
        <p:nvSpPr>
          <p:cNvPr id="3" name="TextBox 2">
            <a:extLst>
              <a:ext uri="{FF2B5EF4-FFF2-40B4-BE49-F238E27FC236}">
                <a16:creationId xmlns:a16="http://schemas.microsoft.com/office/drawing/2014/main" id="{84891E77-887E-23E2-D090-5960F24BBB4C}"/>
              </a:ext>
            </a:extLst>
          </p:cNvPr>
          <p:cNvSpPr txBox="1"/>
          <p:nvPr/>
        </p:nvSpPr>
        <p:spPr>
          <a:xfrm>
            <a:off x="466531" y="1045028"/>
            <a:ext cx="10039739" cy="489364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The alkane with one carbon is called methane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Combustion of propane produces water and oxygen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The products of combustion are different depending on which alkane reacted</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Incomplete combustion occurs when there is insufficient oxygen</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Carbon dioxide produced from combustion is the main cause of acid rain</a:t>
            </a:r>
          </a:p>
          <a:p>
            <a:pPr marL="457200" indent="-457200">
              <a:buFont typeface="+mj-lt"/>
              <a:buAutoNum type="arabicPeriod"/>
            </a:pPr>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D8AD608A-F3D7-2FB2-1A24-44099F085009}"/>
              </a:ext>
            </a:extLst>
          </p:cNvPr>
          <p:cNvSpPr txBox="1"/>
          <p:nvPr/>
        </p:nvSpPr>
        <p:spPr>
          <a:xfrm>
            <a:off x="7995117" y="1040564"/>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True</a:t>
            </a:r>
          </a:p>
        </p:txBody>
      </p:sp>
      <p:sp>
        <p:nvSpPr>
          <p:cNvPr id="5" name="TextBox 4">
            <a:extLst>
              <a:ext uri="{FF2B5EF4-FFF2-40B4-BE49-F238E27FC236}">
                <a16:creationId xmlns:a16="http://schemas.microsoft.com/office/drawing/2014/main" id="{22F79661-54B3-F785-F024-3DC77BB79849}"/>
              </a:ext>
            </a:extLst>
          </p:cNvPr>
          <p:cNvSpPr txBox="1"/>
          <p:nvPr/>
        </p:nvSpPr>
        <p:spPr>
          <a:xfrm>
            <a:off x="8898025" y="1808785"/>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False</a:t>
            </a:r>
          </a:p>
        </p:txBody>
      </p:sp>
      <p:sp>
        <p:nvSpPr>
          <p:cNvPr id="6" name="TextBox 5">
            <a:extLst>
              <a:ext uri="{FF2B5EF4-FFF2-40B4-BE49-F238E27FC236}">
                <a16:creationId xmlns:a16="http://schemas.microsoft.com/office/drawing/2014/main" id="{F9F2F19D-3E92-3E3A-C715-4A22ACD0FF88}"/>
              </a:ext>
            </a:extLst>
          </p:cNvPr>
          <p:cNvSpPr txBox="1"/>
          <p:nvPr/>
        </p:nvSpPr>
        <p:spPr>
          <a:xfrm>
            <a:off x="10266783" y="2573083"/>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False</a:t>
            </a:r>
          </a:p>
        </p:txBody>
      </p:sp>
      <p:sp>
        <p:nvSpPr>
          <p:cNvPr id="7" name="TextBox 6">
            <a:extLst>
              <a:ext uri="{FF2B5EF4-FFF2-40B4-BE49-F238E27FC236}">
                <a16:creationId xmlns:a16="http://schemas.microsoft.com/office/drawing/2014/main" id="{D9A91260-594E-AB53-1E43-5E23D7D953F0}"/>
              </a:ext>
            </a:extLst>
          </p:cNvPr>
          <p:cNvSpPr txBox="1"/>
          <p:nvPr/>
        </p:nvSpPr>
        <p:spPr>
          <a:xfrm>
            <a:off x="9406610" y="3644345"/>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6B712BE0-07FB-A404-85AE-14FF694B34C3}"/>
              </a:ext>
            </a:extLst>
          </p:cNvPr>
          <p:cNvSpPr txBox="1"/>
          <p:nvPr/>
        </p:nvSpPr>
        <p:spPr>
          <a:xfrm>
            <a:off x="10210935" y="4774025"/>
            <a:ext cx="1101012"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False</a:t>
            </a:r>
          </a:p>
        </p:txBody>
      </p:sp>
    </p:spTree>
    <p:extLst>
      <p:ext uri="{BB962C8B-B14F-4D97-AF65-F5344CB8AC3E}">
        <p14:creationId xmlns:p14="http://schemas.microsoft.com/office/powerpoint/2010/main" val="81995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416320"/>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Name the substance that hydrocarbons react with during combustion. </a:t>
            </a:r>
          </a:p>
          <a:p>
            <a:pPr marL="457200" indent="-457200">
              <a:buAutoNum type="arabicPeriod"/>
            </a:pPr>
            <a:r>
              <a:rPr lang="en-GB" sz="2400" dirty="0">
                <a:latin typeface="Century Gothic" panose="020B0502020202020204" pitchFamily="34" charset="0"/>
              </a:rPr>
              <a:t>State the two products of combustion of hydrocarbons.</a:t>
            </a:r>
          </a:p>
          <a:p>
            <a:pPr marL="457200" indent="-457200">
              <a:buAutoNum type="arabicPeriod"/>
            </a:pPr>
            <a:r>
              <a:rPr lang="en-GB" sz="2400" dirty="0">
                <a:latin typeface="Century Gothic" panose="020B0502020202020204" pitchFamily="34" charset="0"/>
              </a:rPr>
              <a:t>Identify which product is linked to global warming.</a:t>
            </a:r>
          </a:p>
          <a:p>
            <a:pPr marL="457200" indent="-457200">
              <a:buFontTx/>
              <a:buAutoNum type="arabicPeriod"/>
            </a:pPr>
            <a:r>
              <a:rPr lang="en-GB" sz="2400" dirty="0">
                <a:latin typeface="Century Gothic" panose="020B0502020202020204" pitchFamily="34" charset="0"/>
              </a:rPr>
              <a:t>Explain the difference between complete and incomplete combustion. </a:t>
            </a:r>
          </a:p>
          <a:p>
            <a:pPr marL="457200" indent="-457200">
              <a:buAutoNum type="arabicPeriod"/>
            </a:pPr>
            <a:r>
              <a:rPr lang="en-GB" sz="2400" dirty="0">
                <a:latin typeface="Century Gothic" panose="020B0502020202020204" pitchFamily="34" charset="0"/>
              </a:rPr>
              <a:t>Describe how sulfur dioxide is formed.</a:t>
            </a:r>
          </a:p>
          <a:p>
            <a:pPr marL="457200" indent="-457200">
              <a:buAutoNum type="arabicPeriod"/>
            </a:pPr>
            <a:r>
              <a:rPr lang="en-GB" sz="2400" dirty="0">
                <a:latin typeface="Century Gothic" panose="020B0502020202020204" pitchFamily="34" charset="0"/>
              </a:rPr>
              <a:t>State the environmental problem associated with sulfur dioxide.</a:t>
            </a:r>
          </a:p>
          <a:p>
            <a:pPr marL="457200" indent="-457200">
              <a:buAutoNum type="arabicPeriod"/>
            </a:pPr>
            <a:r>
              <a:rPr lang="en-GB" sz="2400" dirty="0">
                <a:latin typeface="Century Gothic" panose="020B0502020202020204" pitchFamily="34" charset="0"/>
              </a:rPr>
              <a:t>Explain which fractions of crude oil can be burned most easily. </a:t>
            </a: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524315"/>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Oxygen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Water and carbon dioxide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Carbon dioxide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Complete combustion happens when there is plenty of oxygen available whereas incomplete combustion occurs when there is not enough oxygen. Incomplete combustion produces carbon and carbon monoxide (and water) rather than carbon dioxide (and water).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Hydrocarbon fractions many contain sulfur impurities, which react with oxygen during combustion to form sulfur dioxide.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Acid rain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fractions with the shortest hydrocarbon chains as they are most flammable.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I: Combustion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344165" y="976862"/>
            <a:ext cx="4207957" cy="461665"/>
          </a:xfrm>
          <a:prstGeom prst="rect">
            <a:avLst/>
          </a:prstGeom>
          <a:noFill/>
        </p:spPr>
        <p:txBody>
          <a:bodyPr wrap="square">
            <a:spAutoFit/>
          </a:bodyPr>
          <a:lstStyle/>
          <a:p>
            <a:r>
              <a:rPr lang="en-US" sz="2400" dirty="0">
                <a:latin typeface="Century Gothic" panose="020B0502020202020204" pitchFamily="34" charset="0"/>
              </a:rPr>
              <a:t>Methane burns in air.</a:t>
            </a:r>
          </a:p>
        </p:txBody>
      </p:sp>
      <p:sp>
        <p:nvSpPr>
          <p:cNvPr id="5" name="TextBox 4">
            <a:extLst>
              <a:ext uri="{FF2B5EF4-FFF2-40B4-BE49-F238E27FC236}">
                <a16:creationId xmlns:a16="http://schemas.microsoft.com/office/drawing/2014/main" id="{4B763B13-6429-6149-8C43-2D680E480496}"/>
              </a:ext>
            </a:extLst>
          </p:cNvPr>
          <p:cNvSpPr txBox="1"/>
          <p:nvPr/>
        </p:nvSpPr>
        <p:spPr>
          <a:xfrm>
            <a:off x="357417" y="2321960"/>
            <a:ext cx="6679488" cy="461665"/>
          </a:xfrm>
          <a:prstGeom prst="rect">
            <a:avLst/>
          </a:prstGeom>
          <a:noFill/>
        </p:spPr>
        <p:txBody>
          <a:bodyPr wrap="square">
            <a:spAutoFit/>
          </a:bodyPr>
          <a:lstStyle/>
          <a:p>
            <a:r>
              <a:rPr lang="en-US" sz="2400" i="1" dirty="0">
                <a:latin typeface="Century Gothic" panose="020B0502020202020204" pitchFamily="34" charset="0"/>
              </a:rPr>
              <a:t>Draw the structural formula for methane.</a:t>
            </a:r>
          </a:p>
        </p:txBody>
      </p:sp>
      <p:sp>
        <p:nvSpPr>
          <p:cNvPr id="6" name="TextBox 5">
            <a:extLst>
              <a:ext uri="{FF2B5EF4-FFF2-40B4-BE49-F238E27FC236}">
                <a16:creationId xmlns:a16="http://schemas.microsoft.com/office/drawing/2014/main" id="{A04CBEE4-AA9F-23BD-FC66-345DD3247F09}"/>
              </a:ext>
            </a:extLst>
          </p:cNvPr>
          <p:cNvSpPr txBox="1"/>
          <p:nvPr/>
        </p:nvSpPr>
        <p:spPr>
          <a:xfrm>
            <a:off x="390547" y="1878012"/>
            <a:ext cx="100093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CH</a:t>
            </a:r>
            <a:r>
              <a:rPr lang="en-US" sz="2400" b="1" baseline="-25000" dirty="0">
                <a:solidFill>
                  <a:schemeClr val="accent1"/>
                </a:solidFill>
                <a:latin typeface="Century Gothic" panose="020B0502020202020204" pitchFamily="34" charset="0"/>
              </a:rPr>
              <a:t>4</a:t>
            </a:r>
          </a:p>
        </p:txBody>
      </p:sp>
      <p:sp>
        <p:nvSpPr>
          <p:cNvPr id="7" name="TextBox 6">
            <a:extLst>
              <a:ext uri="{FF2B5EF4-FFF2-40B4-BE49-F238E27FC236}">
                <a16:creationId xmlns:a16="http://schemas.microsoft.com/office/drawing/2014/main" id="{DEA5FD85-472C-999F-7AD8-F4DF706094B7}"/>
              </a:ext>
            </a:extLst>
          </p:cNvPr>
          <p:cNvSpPr txBox="1"/>
          <p:nvPr/>
        </p:nvSpPr>
        <p:spPr>
          <a:xfrm>
            <a:off x="330913" y="3050828"/>
            <a:ext cx="9190773" cy="461665"/>
          </a:xfrm>
          <a:prstGeom prst="rect">
            <a:avLst/>
          </a:prstGeom>
          <a:noFill/>
        </p:spPr>
        <p:txBody>
          <a:bodyPr wrap="square">
            <a:spAutoFit/>
          </a:bodyPr>
          <a:lstStyle/>
          <a:p>
            <a:r>
              <a:rPr lang="en-US" sz="2400" i="1" dirty="0">
                <a:latin typeface="Century Gothic" panose="020B0502020202020204" pitchFamily="34" charset="0"/>
              </a:rPr>
              <a:t>Write a word equation for the combustion of methane.</a:t>
            </a:r>
          </a:p>
        </p:txBody>
      </p:sp>
      <p:sp>
        <p:nvSpPr>
          <p:cNvPr id="9" name="TextBox 8">
            <a:extLst>
              <a:ext uri="{FF2B5EF4-FFF2-40B4-BE49-F238E27FC236}">
                <a16:creationId xmlns:a16="http://schemas.microsoft.com/office/drawing/2014/main" id="{D020DEB3-9BAC-ACDC-6782-BFE3CA10253A}"/>
              </a:ext>
            </a:extLst>
          </p:cNvPr>
          <p:cNvSpPr txBox="1"/>
          <p:nvPr/>
        </p:nvSpPr>
        <p:spPr>
          <a:xfrm>
            <a:off x="364043" y="3580915"/>
            <a:ext cx="929679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Methane + oxygen </a:t>
            </a:r>
            <a:r>
              <a:rPr lang="en-US" sz="2400" b="1" dirty="0">
                <a:solidFill>
                  <a:schemeClr val="accent1"/>
                </a:solidFill>
                <a:latin typeface="Century Gothic" panose="020B0502020202020204" pitchFamily="34" charset="0"/>
                <a:sym typeface="Wingdings" pitchFamily="2" charset="2"/>
              </a:rPr>
              <a:t> carbon dioxide + water</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6EF50147-6D11-31B6-1C64-2B1C8AE6C665}"/>
              </a:ext>
            </a:extLst>
          </p:cNvPr>
          <p:cNvSpPr txBox="1"/>
          <p:nvPr/>
        </p:nvSpPr>
        <p:spPr>
          <a:xfrm>
            <a:off x="350791" y="4183889"/>
            <a:ext cx="10880425" cy="461665"/>
          </a:xfrm>
          <a:prstGeom prst="rect">
            <a:avLst/>
          </a:prstGeom>
          <a:noFill/>
        </p:spPr>
        <p:txBody>
          <a:bodyPr wrap="square">
            <a:spAutoFit/>
          </a:bodyPr>
          <a:lstStyle/>
          <a:p>
            <a:r>
              <a:rPr lang="en-US" sz="2400" i="1" dirty="0">
                <a:latin typeface="Century Gothic" panose="020B0502020202020204" pitchFamily="34" charset="0"/>
              </a:rPr>
              <a:t>Write a symbol equation for the combustion of methane.</a:t>
            </a:r>
          </a:p>
        </p:txBody>
      </p:sp>
      <p:sp>
        <p:nvSpPr>
          <p:cNvPr id="11" name="TextBox 10">
            <a:extLst>
              <a:ext uri="{FF2B5EF4-FFF2-40B4-BE49-F238E27FC236}">
                <a16:creationId xmlns:a16="http://schemas.microsoft.com/office/drawing/2014/main" id="{77CD5C66-587B-4AC8-5700-700D8CA96263}"/>
              </a:ext>
            </a:extLst>
          </p:cNvPr>
          <p:cNvSpPr txBox="1"/>
          <p:nvPr/>
        </p:nvSpPr>
        <p:spPr>
          <a:xfrm>
            <a:off x="403801" y="4713976"/>
            <a:ext cx="3750756" cy="47425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CH</a:t>
            </a:r>
            <a:r>
              <a:rPr lang="en-US" sz="2400" b="1" baseline="-25000" dirty="0">
                <a:solidFill>
                  <a:schemeClr val="accent1"/>
                </a:solidFill>
                <a:latin typeface="Century Gothic" panose="020B0502020202020204" pitchFamily="34" charset="0"/>
              </a:rPr>
              <a:t>4 </a:t>
            </a:r>
            <a:r>
              <a:rPr lang="en-US" sz="2400" b="1" dirty="0">
                <a:solidFill>
                  <a:schemeClr val="accent1"/>
                </a:solidFill>
                <a:latin typeface="Century Gothic" panose="020B0502020202020204" pitchFamily="34" charset="0"/>
              </a:rPr>
              <a:t>+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BEC22A77-B1FB-2017-D447-A8EA09326731}"/>
              </a:ext>
            </a:extLst>
          </p:cNvPr>
          <p:cNvSpPr txBox="1"/>
          <p:nvPr/>
        </p:nvSpPr>
        <p:spPr>
          <a:xfrm>
            <a:off x="403801" y="5230809"/>
            <a:ext cx="4724792" cy="461665"/>
          </a:xfrm>
          <a:prstGeom prst="rect">
            <a:avLst/>
          </a:prstGeom>
          <a:noFill/>
        </p:spPr>
        <p:txBody>
          <a:bodyPr wrap="square">
            <a:spAutoFit/>
          </a:bodyPr>
          <a:lstStyle/>
          <a:p>
            <a:r>
              <a:rPr lang="en-US" sz="2400" i="1" dirty="0">
                <a:latin typeface="Century Gothic" panose="020B0502020202020204" pitchFamily="34" charset="0"/>
              </a:rPr>
              <a:t>Balance the symbol equation.</a:t>
            </a:r>
          </a:p>
        </p:txBody>
      </p:sp>
      <p:sp>
        <p:nvSpPr>
          <p:cNvPr id="13" name="TextBox 12">
            <a:extLst>
              <a:ext uri="{FF2B5EF4-FFF2-40B4-BE49-F238E27FC236}">
                <a16:creationId xmlns:a16="http://schemas.microsoft.com/office/drawing/2014/main" id="{B500C973-D1AF-A02F-F68D-C5BA50AA4FC7}"/>
              </a:ext>
            </a:extLst>
          </p:cNvPr>
          <p:cNvSpPr txBox="1"/>
          <p:nvPr/>
        </p:nvSpPr>
        <p:spPr>
          <a:xfrm>
            <a:off x="436930" y="5741019"/>
            <a:ext cx="461214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CH</a:t>
            </a:r>
            <a:r>
              <a:rPr lang="en-US" sz="2400" b="1" baseline="-25000" dirty="0">
                <a:solidFill>
                  <a:schemeClr val="accent1"/>
                </a:solidFill>
                <a:latin typeface="Century Gothic" panose="020B0502020202020204" pitchFamily="34" charset="0"/>
              </a:rPr>
              <a:t>4 </a:t>
            </a:r>
            <a:r>
              <a:rPr lang="en-US" sz="2400" b="1" dirty="0">
                <a:solidFill>
                  <a:schemeClr val="accent1"/>
                </a:solidFill>
                <a:latin typeface="Century Gothic" panose="020B0502020202020204" pitchFamily="34" charset="0"/>
              </a:rPr>
              <a:t>+ 2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+ 2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51D10FEF-7D48-493A-D753-8633A23EE845}"/>
              </a:ext>
            </a:extLst>
          </p:cNvPr>
          <p:cNvSpPr txBox="1"/>
          <p:nvPr/>
        </p:nvSpPr>
        <p:spPr>
          <a:xfrm>
            <a:off x="311035" y="1480446"/>
            <a:ext cx="6679488" cy="461665"/>
          </a:xfrm>
          <a:prstGeom prst="rect">
            <a:avLst/>
          </a:prstGeom>
          <a:noFill/>
        </p:spPr>
        <p:txBody>
          <a:bodyPr wrap="square">
            <a:spAutoFit/>
          </a:bodyPr>
          <a:lstStyle/>
          <a:p>
            <a:r>
              <a:rPr lang="en-US" sz="2400" i="1" dirty="0">
                <a:latin typeface="Century Gothic" panose="020B0502020202020204" pitchFamily="34" charset="0"/>
              </a:rPr>
              <a:t>What is the chemical formula for methane?</a:t>
            </a:r>
          </a:p>
        </p:txBody>
      </p:sp>
      <p:sp>
        <p:nvSpPr>
          <p:cNvPr id="15" name="TextBox 14">
            <a:extLst>
              <a:ext uri="{FF2B5EF4-FFF2-40B4-BE49-F238E27FC236}">
                <a16:creationId xmlns:a16="http://schemas.microsoft.com/office/drawing/2014/main" id="{0C5A8AFF-CD1B-CC77-4BAF-16AD85135D72}"/>
              </a:ext>
            </a:extLst>
          </p:cNvPr>
          <p:cNvSpPr txBox="1"/>
          <p:nvPr/>
        </p:nvSpPr>
        <p:spPr>
          <a:xfrm>
            <a:off x="8927704" y="762947"/>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16" name="TextBox 15">
            <a:extLst>
              <a:ext uri="{FF2B5EF4-FFF2-40B4-BE49-F238E27FC236}">
                <a16:creationId xmlns:a16="http://schemas.microsoft.com/office/drawing/2014/main" id="{ED726D0D-3280-5DE3-75C4-8A23260C5387}"/>
              </a:ext>
            </a:extLst>
          </p:cNvPr>
          <p:cNvSpPr txBox="1"/>
          <p:nvPr/>
        </p:nvSpPr>
        <p:spPr>
          <a:xfrm>
            <a:off x="8960362" y="218850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17" name="Straight Connector 16">
            <a:extLst>
              <a:ext uri="{FF2B5EF4-FFF2-40B4-BE49-F238E27FC236}">
                <a16:creationId xmlns:a16="http://schemas.microsoft.com/office/drawing/2014/main" id="{16935545-62EC-EC3E-6ECD-F614B2F688EC}"/>
              </a:ext>
            </a:extLst>
          </p:cNvPr>
          <p:cNvCxnSpPr>
            <a:cxnSpLocks/>
          </p:cNvCxnSpPr>
          <p:nvPr/>
        </p:nvCxnSpPr>
        <p:spPr>
          <a:xfrm flipH="1">
            <a:off x="9395791" y="173508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8D79F9D-8B41-2220-BD76-6049B86E1992}"/>
              </a:ext>
            </a:extLst>
          </p:cNvPr>
          <p:cNvSpPr txBox="1"/>
          <p:nvPr/>
        </p:nvSpPr>
        <p:spPr>
          <a:xfrm>
            <a:off x="8938590" y="1484715"/>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19" name="TextBox 18">
            <a:extLst>
              <a:ext uri="{FF2B5EF4-FFF2-40B4-BE49-F238E27FC236}">
                <a16:creationId xmlns:a16="http://schemas.microsoft.com/office/drawing/2014/main" id="{F55CD415-0C51-023B-4675-69D2511CA1CA}"/>
              </a:ext>
            </a:extLst>
          </p:cNvPr>
          <p:cNvSpPr txBox="1"/>
          <p:nvPr/>
        </p:nvSpPr>
        <p:spPr>
          <a:xfrm>
            <a:off x="8318106" y="1462944"/>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0" name="Straight Connector 19">
            <a:extLst>
              <a:ext uri="{FF2B5EF4-FFF2-40B4-BE49-F238E27FC236}">
                <a16:creationId xmlns:a16="http://schemas.microsoft.com/office/drawing/2014/main" id="{6A2E2E2E-6FBC-3AF3-B78F-312A21C4356E}"/>
              </a:ext>
            </a:extLst>
          </p:cNvPr>
          <p:cNvCxnSpPr>
            <a:cxnSpLocks/>
          </p:cNvCxnSpPr>
          <p:nvPr/>
        </p:nvCxnSpPr>
        <p:spPr>
          <a:xfrm flipV="1">
            <a:off x="9150623" y="1887487"/>
            <a:ext cx="0" cy="3587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5AC4355-FA51-BD74-123D-483258F6A98E}"/>
              </a:ext>
            </a:extLst>
          </p:cNvPr>
          <p:cNvCxnSpPr>
            <a:cxnSpLocks/>
          </p:cNvCxnSpPr>
          <p:nvPr/>
        </p:nvCxnSpPr>
        <p:spPr>
          <a:xfrm flipH="1">
            <a:off x="8686800" y="172183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0228DCD-5CF2-40F1-0AA7-5CD518ED85E6}"/>
              </a:ext>
            </a:extLst>
          </p:cNvPr>
          <p:cNvSpPr txBox="1"/>
          <p:nvPr/>
        </p:nvSpPr>
        <p:spPr>
          <a:xfrm>
            <a:off x="9683080" y="147619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CC159E4F-3175-264E-7A30-7375B1541782}"/>
              </a:ext>
            </a:extLst>
          </p:cNvPr>
          <p:cNvCxnSpPr>
            <a:cxnSpLocks/>
          </p:cNvCxnSpPr>
          <p:nvPr/>
        </p:nvCxnSpPr>
        <p:spPr>
          <a:xfrm flipV="1">
            <a:off x="9124119" y="1165246"/>
            <a:ext cx="0" cy="3587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4" grpId="0"/>
      <p:bldP spid="15" grpId="0"/>
      <p:bldP spid="16" grpId="0"/>
      <p:bldP spid="18" grpId="0"/>
      <p:bldP spid="19" grpId="0"/>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We: Combustion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344165" y="976862"/>
            <a:ext cx="4207957" cy="461665"/>
          </a:xfrm>
          <a:prstGeom prst="rect">
            <a:avLst/>
          </a:prstGeom>
          <a:noFill/>
        </p:spPr>
        <p:txBody>
          <a:bodyPr wrap="square">
            <a:spAutoFit/>
          </a:bodyPr>
          <a:lstStyle/>
          <a:p>
            <a:r>
              <a:rPr lang="en-US" sz="2400" dirty="0">
                <a:latin typeface="Century Gothic" panose="020B0502020202020204" pitchFamily="34" charset="0"/>
              </a:rPr>
              <a:t>Propane burns in air.</a:t>
            </a:r>
          </a:p>
        </p:txBody>
      </p:sp>
      <p:sp>
        <p:nvSpPr>
          <p:cNvPr id="5" name="TextBox 4">
            <a:extLst>
              <a:ext uri="{FF2B5EF4-FFF2-40B4-BE49-F238E27FC236}">
                <a16:creationId xmlns:a16="http://schemas.microsoft.com/office/drawing/2014/main" id="{4B763B13-6429-6149-8C43-2D680E480496}"/>
              </a:ext>
            </a:extLst>
          </p:cNvPr>
          <p:cNvSpPr txBox="1"/>
          <p:nvPr/>
        </p:nvSpPr>
        <p:spPr>
          <a:xfrm>
            <a:off x="357417" y="2321960"/>
            <a:ext cx="6679488" cy="461665"/>
          </a:xfrm>
          <a:prstGeom prst="rect">
            <a:avLst/>
          </a:prstGeom>
          <a:noFill/>
        </p:spPr>
        <p:txBody>
          <a:bodyPr wrap="square">
            <a:spAutoFit/>
          </a:bodyPr>
          <a:lstStyle/>
          <a:p>
            <a:r>
              <a:rPr lang="en-US" sz="2400" i="1" dirty="0">
                <a:latin typeface="Century Gothic" panose="020B0502020202020204" pitchFamily="34" charset="0"/>
              </a:rPr>
              <a:t>Draw the structural formula for propane.</a:t>
            </a:r>
          </a:p>
        </p:txBody>
      </p:sp>
      <p:sp>
        <p:nvSpPr>
          <p:cNvPr id="6" name="TextBox 5">
            <a:extLst>
              <a:ext uri="{FF2B5EF4-FFF2-40B4-BE49-F238E27FC236}">
                <a16:creationId xmlns:a16="http://schemas.microsoft.com/office/drawing/2014/main" id="{A04CBEE4-AA9F-23BD-FC66-345DD3247F09}"/>
              </a:ext>
            </a:extLst>
          </p:cNvPr>
          <p:cNvSpPr txBox="1"/>
          <p:nvPr/>
        </p:nvSpPr>
        <p:spPr>
          <a:xfrm>
            <a:off x="390547" y="1878012"/>
            <a:ext cx="100093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a:t>
            </a:r>
          </a:p>
        </p:txBody>
      </p:sp>
      <p:sp>
        <p:nvSpPr>
          <p:cNvPr id="7" name="TextBox 6">
            <a:extLst>
              <a:ext uri="{FF2B5EF4-FFF2-40B4-BE49-F238E27FC236}">
                <a16:creationId xmlns:a16="http://schemas.microsoft.com/office/drawing/2014/main" id="{DEA5FD85-472C-999F-7AD8-F4DF706094B7}"/>
              </a:ext>
            </a:extLst>
          </p:cNvPr>
          <p:cNvSpPr txBox="1"/>
          <p:nvPr/>
        </p:nvSpPr>
        <p:spPr>
          <a:xfrm>
            <a:off x="330913" y="3050828"/>
            <a:ext cx="9190773" cy="461665"/>
          </a:xfrm>
          <a:prstGeom prst="rect">
            <a:avLst/>
          </a:prstGeom>
          <a:noFill/>
        </p:spPr>
        <p:txBody>
          <a:bodyPr wrap="square">
            <a:spAutoFit/>
          </a:bodyPr>
          <a:lstStyle/>
          <a:p>
            <a:r>
              <a:rPr lang="en-US" sz="2400" i="1" dirty="0">
                <a:latin typeface="Century Gothic" panose="020B0502020202020204" pitchFamily="34" charset="0"/>
              </a:rPr>
              <a:t>Write a word equation for the combustion of propane.</a:t>
            </a:r>
          </a:p>
        </p:txBody>
      </p:sp>
      <p:sp>
        <p:nvSpPr>
          <p:cNvPr id="9" name="TextBox 8">
            <a:extLst>
              <a:ext uri="{FF2B5EF4-FFF2-40B4-BE49-F238E27FC236}">
                <a16:creationId xmlns:a16="http://schemas.microsoft.com/office/drawing/2014/main" id="{D020DEB3-9BAC-ACDC-6782-BFE3CA10253A}"/>
              </a:ext>
            </a:extLst>
          </p:cNvPr>
          <p:cNvSpPr txBox="1"/>
          <p:nvPr/>
        </p:nvSpPr>
        <p:spPr>
          <a:xfrm>
            <a:off x="364043" y="3580915"/>
            <a:ext cx="929679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Propane + oxygen </a:t>
            </a:r>
            <a:r>
              <a:rPr lang="en-US" sz="2400" b="1" dirty="0">
                <a:solidFill>
                  <a:schemeClr val="accent1"/>
                </a:solidFill>
                <a:latin typeface="Century Gothic" panose="020B0502020202020204" pitchFamily="34" charset="0"/>
                <a:sym typeface="Wingdings" pitchFamily="2" charset="2"/>
              </a:rPr>
              <a:t> carbon dioxide + water</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6EF50147-6D11-31B6-1C64-2B1C8AE6C665}"/>
              </a:ext>
            </a:extLst>
          </p:cNvPr>
          <p:cNvSpPr txBox="1"/>
          <p:nvPr/>
        </p:nvSpPr>
        <p:spPr>
          <a:xfrm>
            <a:off x="350791" y="4183889"/>
            <a:ext cx="10880425" cy="461665"/>
          </a:xfrm>
          <a:prstGeom prst="rect">
            <a:avLst/>
          </a:prstGeom>
          <a:noFill/>
        </p:spPr>
        <p:txBody>
          <a:bodyPr wrap="square">
            <a:spAutoFit/>
          </a:bodyPr>
          <a:lstStyle/>
          <a:p>
            <a:r>
              <a:rPr lang="en-US" sz="2400" i="1" dirty="0">
                <a:latin typeface="Century Gothic" panose="020B0502020202020204" pitchFamily="34" charset="0"/>
              </a:rPr>
              <a:t>Write a symbol equation for the combustion of propane.</a:t>
            </a:r>
          </a:p>
        </p:txBody>
      </p:sp>
      <p:sp>
        <p:nvSpPr>
          <p:cNvPr id="11" name="TextBox 10">
            <a:extLst>
              <a:ext uri="{FF2B5EF4-FFF2-40B4-BE49-F238E27FC236}">
                <a16:creationId xmlns:a16="http://schemas.microsoft.com/office/drawing/2014/main" id="{77CD5C66-587B-4AC8-5700-700D8CA96263}"/>
              </a:ext>
            </a:extLst>
          </p:cNvPr>
          <p:cNvSpPr txBox="1"/>
          <p:nvPr/>
        </p:nvSpPr>
        <p:spPr>
          <a:xfrm>
            <a:off x="403801" y="4713976"/>
            <a:ext cx="3750756" cy="47425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 </a:t>
            </a:r>
            <a:r>
              <a:rPr lang="en-US" sz="2400" b="1" dirty="0">
                <a:solidFill>
                  <a:schemeClr val="accent1"/>
                </a:solidFill>
                <a:latin typeface="Century Gothic" panose="020B0502020202020204" pitchFamily="34" charset="0"/>
              </a:rPr>
              <a:t>+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BEC22A77-B1FB-2017-D447-A8EA09326731}"/>
              </a:ext>
            </a:extLst>
          </p:cNvPr>
          <p:cNvSpPr txBox="1"/>
          <p:nvPr/>
        </p:nvSpPr>
        <p:spPr>
          <a:xfrm>
            <a:off x="403801" y="5230809"/>
            <a:ext cx="4724792" cy="461665"/>
          </a:xfrm>
          <a:prstGeom prst="rect">
            <a:avLst/>
          </a:prstGeom>
          <a:noFill/>
        </p:spPr>
        <p:txBody>
          <a:bodyPr wrap="square">
            <a:spAutoFit/>
          </a:bodyPr>
          <a:lstStyle/>
          <a:p>
            <a:r>
              <a:rPr lang="en-US" sz="2400" i="1" dirty="0">
                <a:latin typeface="Century Gothic" panose="020B0502020202020204" pitchFamily="34" charset="0"/>
              </a:rPr>
              <a:t>Balance the symbol equation.</a:t>
            </a:r>
          </a:p>
        </p:txBody>
      </p:sp>
      <p:sp>
        <p:nvSpPr>
          <p:cNvPr id="13" name="TextBox 12">
            <a:extLst>
              <a:ext uri="{FF2B5EF4-FFF2-40B4-BE49-F238E27FC236}">
                <a16:creationId xmlns:a16="http://schemas.microsoft.com/office/drawing/2014/main" id="{B500C973-D1AF-A02F-F68D-C5BA50AA4FC7}"/>
              </a:ext>
            </a:extLst>
          </p:cNvPr>
          <p:cNvSpPr txBox="1"/>
          <p:nvPr/>
        </p:nvSpPr>
        <p:spPr>
          <a:xfrm>
            <a:off x="436930" y="5741019"/>
            <a:ext cx="461214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 </a:t>
            </a:r>
            <a:r>
              <a:rPr lang="en-US" sz="2400" b="1" dirty="0">
                <a:solidFill>
                  <a:schemeClr val="accent1"/>
                </a:solidFill>
                <a:latin typeface="Century Gothic" panose="020B0502020202020204" pitchFamily="34" charset="0"/>
              </a:rPr>
              <a:t>+ 5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3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+ 4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sp>
        <p:nvSpPr>
          <p:cNvPr id="14" name="TextBox 13">
            <a:extLst>
              <a:ext uri="{FF2B5EF4-FFF2-40B4-BE49-F238E27FC236}">
                <a16:creationId xmlns:a16="http://schemas.microsoft.com/office/drawing/2014/main" id="{51D10FEF-7D48-493A-D753-8633A23EE845}"/>
              </a:ext>
            </a:extLst>
          </p:cNvPr>
          <p:cNvSpPr txBox="1"/>
          <p:nvPr/>
        </p:nvSpPr>
        <p:spPr>
          <a:xfrm>
            <a:off x="311034" y="1480446"/>
            <a:ext cx="6983845" cy="461665"/>
          </a:xfrm>
          <a:prstGeom prst="rect">
            <a:avLst/>
          </a:prstGeom>
          <a:noFill/>
        </p:spPr>
        <p:txBody>
          <a:bodyPr wrap="square">
            <a:spAutoFit/>
          </a:bodyPr>
          <a:lstStyle/>
          <a:p>
            <a:r>
              <a:rPr lang="en-US" sz="2400" i="1" dirty="0">
                <a:latin typeface="Century Gothic" panose="020B0502020202020204" pitchFamily="34" charset="0"/>
              </a:rPr>
              <a:t>What is the chemical formula for propane?</a:t>
            </a:r>
          </a:p>
        </p:txBody>
      </p:sp>
      <p:cxnSp>
        <p:nvCxnSpPr>
          <p:cNvPr id="3" name="Straight Connector 2">
            <a:extLst>
              <a:ext uri="{FF2B5EF4-FFF2-40B4-BE49-F238E27FC236}">
                <a16:creationId xmlns:a16="http://schemas.microsoft.com/office/drawing/2014/main" id="{E640C649-D56D-4D95-7897-80DFABF5D7BB}"/>
              </a:ext>
            </a:extLst>
          </p:cNvPr>
          <p:cNvCxnSpPr/>
          <p:nvPr/>
        </p:nvCxnSpPr>
        <p:spPr>
          <a:xfrm>
            <a:off x="8186058" y="143691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38FA43-6223-2988-30A8-DD8407491421}"/>
              </a:ext>
            </a:extLst>
          </p:cNvPr>
          <p:cNvCxnSpPr/>
          <p:nvPr/>
        </p:nvCxnSpPr>
        <p:spPr>
          <a:xfrm>
            <a:off x="8948058" y="144779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92B0FB-DC14-9E6B-AD31-5FC63D9C87E6}"/>
              </a:ext>
            </a:extLst>
          </p:cNvPr>
          <p:cNvCxnSpPr/>
          <p:nvPr/>
        </p:nvCxnSpPr>
        <p:spPr>
          <a:xfrm>
            <a:off x="8229601" y="207917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177343-7E46-5530-A41F-56844C834F12}"/>
              </a:ext>
            </a:extLst>
          </p:cNvPr>
          <p:cNvCxnSpPr/>
          <p:nvPr/>
        </p:nvCxnSpPr>
        <p:spPr>
          <a:xfrm>
            <a:off x="8991601" y="209005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E79C72C-AFB9-72F3-8A02-4BE3D4D0A1BF}"/>
              </a:ext>
            </a:extLst>
          </p:cNvPr>
          <p:cNvSpPr txBox="1"/>
          <p:nvPr/>
        </p:nvSpPr>
        <p:spPr>
          <a:xfrm>
            <a:off x="8000999" y="10014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6" name="TextBox 25">
            <a:extLst>
              <a:ext uri="{FF2B5EF4-FFF2-40B4-BE49-F238E27FC236}">
                <a16:creationId xmlns:a16="http://schemas.microsoft.com/office/drawing/2014/main" id="{B99AE4EC-9BFC-8D48-DFA1-0402CDB49C3E}"/>
              </a:ext>
            </a:extLst>
          </p:cNvPr>
          <p:cNvSpPr txBox="1"/>
          <p:nvPr/>
        </p:nvSpPr>
        <p:spPr>
          <a:xfrm>
            <a:off x="8033657" y="23077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8" name="TextBox 27">
            <a:extLst>
              <a:ext uri="{FF2B5EF4-FFF2-40B4-BE49-F238E27FC236}">
                <a16:creationId xmlns:a16="http://schemas.microsoft.com/office/drawing/2014/main" id="{A8C71DA5-8DC1-784B-9262-F29CFF7FEDBB}"/>
              </a:ext>
            </a:extLst>
          </p:cNvPr>
          <p:cNvSpPr txBox="1"/>
          <p:nvPr/>
        </p:nvSpPr>
        <p:spPr>
          <a:xfrm>
            <a:off x="8784772" y="23077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9" name="Straight Connector 28">
            <a:extLst>
              <a:ext uri="{FF2B5EF4-FFF2-40B4-BE49-F238E27FC236}">
                <a16:creationId xmlns:a16="http://schemas.microsoft.com/office/drawing/2014/main" id="{966A8935-10D6-7A26-2D11-F4B1DB1970F4}"/>
              </a:ext>
            </a:extLst>
          </p:cNvPr>
          <p:cNvCxnSpPr>
            <a:cxnSpLocks/>
          </p:cNvCxnSpPr>
          <p:nvPr/>
        </p:nvCxnSpPr>
        <p:spPr>
          <a:xfrm flipH="1">
            <a:off x="8469086" y="189411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4F8824B-50E6-8472-0326-B64EDD12890E}"/>
              </a:ext>
            </a:extLst>
          </p:cNvPr>
          <p:cNvSpPr txBox="1"/>
          <p:nvPr/>
        </p:nvSpPr>
        <p:spPr>
          <a:xfrm>
            <a:off x="8011885" y="164374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1" name="TextBox 30">
            <a:extLst>
              <a:ext uri="{FF2B5EF4-FFF2-40B4-BE49-F238E27FC236}">
                <a16:creationId xmlns:a16="http://schemas.microsoft.com/office/drawing/2014/main" id="{05477884-FB16-1CF8-6478-8E524DFFC789}"/>
              </a:ext>
            </a:extLst>
          </p:cNvPr>
          <p:cNvSpPr txBox="1"/>
          <p:nvPr/>
        </p:nvSpPr>
        <p:spPr>
          <a:xfrm>
            <a:off x="8784771" y="165462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2" name="TextBox 31">
            <a:extLst>
              <a:ext uri="{FF2B5EF4-FFF2-40B4-BE49-F238E27FC236}">
                <a16:creationId xmlns:a16="http://schemas.microsoft.com/office/drawing/2014/main" id="{06811927-2F82-1E8D-1631-34B3515BDDDC}"/>
              </a:ext>
            </a:extLst>
          </p:cNvPr>
          <p:cNvSpPr txBox="1"/>
          <p:nvPr/>
        </p:nvSpPr>
        <p:spPr>
          <a:xfrm>
            <a:off x="8795656" y="100148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3" name="Straight Connector 32">
            <a:extLst>
              <a:ext uri="{FF2B5EF4-FFF2-40B4-BE49-F238E27FC236}">
                <a16:creationId xmlns:a16="http://schemas.microsoft.com/office/drawing/2014/main" id="{4723106C-D7D6-1CA6-FE4E-F097252B8075}"/>
              </a:ext>
            </a:extLst>
          </p:cNvPr>
          <p:cNvCxnSpPr/>
          <p:nvPr/>
        </p:nvCxnSpPr>
        <p:spPr>
          <a:xfrm>
            <a:off x="9720944" y="145868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BD8DD0-CF79-543E-F18C-6EA175943009}"/>
              </a:ext>
            </a:extLst>
          </p:cNvPr>
          <p:cNvCxnSpPr/>
          <p:nvPr/>
        </p:nvCxnSpPr>
        <p:spPr>
          <a:xfrm>
            <a:off x="9764487" y="210094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83CB91A-B60B-F0DB-6F81-CD1D92C98235}"/>
              </a:ext>
            </a:extLst>
          </p:cNvPr>
          <p:cNvSpPr txBox="1"/>
          <p:nvPr/>
        </p:nvSpPr>
        <p:spPr>
          <a:xfrm>
            <a:off x="9557658" y="231865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6" name="Straight Connector 35">
            <a:extLst>
              <a:ext uri="{FF2B5EF4-FFF2-40B4-BE49-F238E27FC236}">
                <a16:creationId xmlns:a16="http://schemas.microsoft.com/office/drawing/2014/main" id="{FEBA9154-68F7-8841-56EE-53A2BF63C778}"/>
              </a:ext>
            </a:extLst>
          </p:cNvPr>
          <p:cNvCxnSpPr>
            <a:cxnSpLocks/>
          </p:cNvCxnSpPr>
          <p:nvPr/>
        </p:nvCxnSpPr>
        <p:spPr>
          <a:xfrm flipH="1">
            <a:off x="9241972" y="190499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E18BD59-3945-557D-90C3-DD1800E8AC50}"/>
              </a:ext>
            </a:extLst>
          </p:cNvPr>
          <p:cNvSpPr txBox="1"/>
          <p:nvPr/>
        </p:nvSpPr>
        <p:spPr>
          <a:xfrm>
            <a:off x="9557657" y="166551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8" name="TextBox 37">
            <a:extLst>
              <a:ext uri="{FF2B5EF4-FFF2-40B4-BE49-F238E27FC236}">
                <a16:creationId xmlns:a16="http://schemas.microsoft.com/office/drawing/2014/main" id="{A1BBF826-98F1-78C3-4D34-FF33F320B86A}"/>
              </a:ext>
            </a:extLst>
          </p:cNvPr>
          <p:cNvSpPr txBox="1"/>
          <p:nvPr/>
        </p:nvSpPr>
        <p:spPr>
          <a:xfrm>
            <a:off x="9568542" y="101237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9" name="Straight Connector 38">
            <a:extLst>
              <a:ext uri="{FF2B5EF4-FFF2-40B4-BE49-F238E27FC236}">
                <a16:creationId xmlns:a16="http://schemas.microsoft.com/office/drawing/2014/main" id="{E155A421-9748-31E0-2713-F7E2928A354E}"/>
              </a:ext>
            </a:extLst>
          </p:cNvPr>
          <p:cNvCxnSpPr>
            <a:cxnSpLocks/>
          </p:cNvCxnSpPr>
          <p:nvPr/>
        </p:nvCxnSpPr>
        <p:spPr>
          <a:xfrm flipH="1">
            <a:off x="7750629" y="185057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2F1BBEB-7388-330B-72F2-53E3189E8878}"/>
              </a:ext>
            </a:extLst>
          </p:cNvPr>
          <p:cNvCxnSpPr>
            <a:cxnSpLocks/>
          </p:cNvCxnSpPr>
          <p:nvPr/>
        </p:nvCxnSpPr>
        <p:spPr>
          <a:xfrm flipH="1">
            <a:off x="9938657" y="191588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D81F56-5CCB-863B-91B9-53D87AA69833}"/>
              </a:ext>
            </a:extLst>
          </p:cNvPr>
          <p:cNvSpPr txBox="1"/>
          <p:nvPr/>
        </p:nvSpPr>
        <p:spPr>
          <a:xfrm>
            <a:off x="10221686" y="16981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2" name="TextBox 41">
            <a:extLst>
              <a:ext uri="{FF2B5EF4-FFF2-40B4-BE49-F238E27FC236}">
                <a16:creationId xmlns:a16="http://schemas.microsoft.com/office/drawing/2014/main" id="{0D5AF09F-8BE6-D698-2E23-91C08EF2A1EA}"/>
              </a:ext>
            </a:extLst>
          </p:cNvPr>
          <p:cNvSpPr txBox="1"/>
          <p:nvPr/>
        </p:nvSpPr>
        <p:spPr>
          <a:xfrm>
            <a:off x="7391401" y="162197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Tree>
    <p:extLst>
      <p:ext uri="{BB962C8B-B14F-4D97-AF65-F5344CB8AC3E}">
        <p14:creationId xmlns:p14="http://schemas.microsoft.com/office/powerpoint/2010/main" val="401765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4" grpId="0"/>
      <p:bldP spid="25" grpId="0"/>
      <p:bldP spid="26" grpId="0"/>
      <p:bldP spid="28" grpId="0"/>
      <p:bldP spid="30" grpId="0"/>
      <p:bldP spid="31" grpId="0"/>
      <p:bldP spid="32" grpId="0"/>
      <p:bldP spid="35" grpId="0"/>
      <p:bldP spid="37" grpId="0"/>
      <p:bldP spid="38" grpId="0"/>
      <p:bldP spid="41" grpId="0"/>
      <p:bldP spid="4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38667" y="0"/>
            <a:ext cx="10620375" cy="720725"/>
          </a:xfrm>
        </p:spPr>
        <p:txBody>
          <a:bodyPr/>
          <a:lstStyle/>
          <a:p>
            <a:r>
              <a:rPr lang="en-US" sz="2600" b="1" dirty="0">
                <a:latin typeface="Century Gothic" panose="020B0502020202020204" pitchFamily="34" charset="0"/>
              </a:rPr>
              <a:t>You: Combustion Reactions</a:t>
            </a:r>
          </a:p>
        </p:txBody>
      </p:sp>
      <p:sp>
        <p:nvSpPr>
          <p:cNvPr id="8" name="TextBox 7">
            <a:extLst>
              <a:ext uri="{FF2B5EF4-FFF2-40B4-BE49-F238E27FC236}">
                <a16:creationId xmlns:a16="http://schemas.microsoft.com/office/drawing/2014/main" id="{1F764C78-3DE1-44A0-B656-FB67A825BB1A}"/>
              </a:ext>
            </a:extLst>
          </p:cNvPr>
          <p:cNvSpPr txBox="1"/>
          <p:nvPr/>
        </p:nvSpPr>
        <p:spPr>
          <a:xfrm>
            <a:off x="344165" y="976862"/>
            <a:ext cx="5345435" cy="461665"/>
          </a:xfrm>
          <a:prstGeom prst="rect">
            <a:avLst/>
          </a:prstGeom>
          <a:noFill/>
        </p:spPr>
        <p:txBody>
          <a:bodyPr wrap="square">
            <a:spAutoFit/>
          </a:bodyPr>
          <a:lstStyle/>
          <a:p>
            <a:r>
              <a:rPr lang="en-US" sz="2400" dirty="0">
                <a:latin typeface="Century Gothic" panose="020B0502020202020204" pitchFamily="34" charset="0"/>
              </a:rPr>
              <a:t>Pentane (C</a:t>
            </a:r>
            <a:r>
              <a:rPr lang="en-US" sz="2400" baseline="-25000" dirty="0">
                <a:latin typeface="Century Gothic" panose="020B0502020202020204" pitchFamily="34" charset="0"/>
              </a:rPr>
              <a:t>5</a:t>
            </a:r>
            <a:r>
              <a:rPr lang="en-US" sz="2400" dirty="0">
                <a:latin typeface="Century Gothic" panose="020B0502020202020204" pitchFamily="34" charset="0"/>
              </a:rPr>
              <a:t>H</a:t>
            </a:r>
            <a:r>
              <a:rPr lang="en-US" sz="2400" baseline="-25000" dirty="0">
                <a:latin typeface="Century Gothic" panose="020B0502020202020204" pitchFamily="34" charset="0"/>
              </a:rPr>
              <a:t>12</a:t>
            </a:r>
            <a:r>
              <a:rPr lang="en-US" sz="2400" dirty="0">
                <a:latin typeface="Century Gothic" panose="020B0502020202020204" pitchFamily="34" charset="0"/>
              </a:rPr>
              <a:t>) burns in air.</a:t>
            </a:r>
          </a:p>
        </p:txBody>
      </p:sp>
      <p:sp>
        <p:nvSpPr>
          <p:cNvPr id="5" name="TextBox 4">
            <a:extLst>
              <a:ext uri="{FF2B5EF4-FFF2-40B4-BE49-F238E27FC236}">
                <a16:creationId xmlns:a16="http://schemas.microsoft.com/office/drawing/2014/main" id="{4B763B13-6429-6149-8C43-2D680E480496}"/>
              </a:ext>
            </a:extLst>
          </p:cNvPr>
          <p:cNvSpPr txBox="1"/>
          <p:nvPr/>
        </p:nvSpPr>
        <p:spPr>
          <a:xfrm>
            <a:off x="377737" y="1671720"/>
            <a:ext cx="6679488" cy="461665"/>
          </a:xfrm>
          <a:prstGeom prst="rect">
            <a:avLst/>
          </a:prstGeom>
          <a:noFill/>
        </p:spPr>
        <p:txBody>
          <a:bodyPr wrap="square">
            <a:spAutoFit/>
          </a:bodyPr>
          <a:lstStyle/>
          <a:p>
            <a:r>
              <a:rPr lang="en-US" sz="2400" i="1" dirty="0">
                <a:latin typeface="Century Gothic" panose="020B0502020202020204" pitchFamily="34" charset="0"/>
              </a:rPr>
              <a:t>Draw the structural formula for pentane.</a:t>
            </a:r>
          </a:p>
        </p:txBody>
      </p:sp>
      <p:sp>
        <p:nvSpPr>
          <p:cNvPr id="7" name="TextBox 6">
            <a:extLst>
              <a:ext uri="{FF2B5EF4-FFF2-40B4-BE49-F238E27FC236}">
                <a16:creationId xmlns:a16="http://schemas.microsoft.com/office/drawing/2014/main" id="{DEA5FD85-472C-999F-7AD8-F4DF706094B7}"/>
              </a:ext>
            </a:extLst>
          </p:cNvPr>
          <p:cNvSpPr txBox="1"/>
          <p:nvPr/>
        </p:nvSpPr>
        <p:spPr>
          <a:xfrm>
            <a:off x="351233" y="2400588"/>
            <a:ext cx="9190773" cy="461665"/>
          </a:xfrm>
          <a:prstGeom prst="rect">
            <a:avLst/>
          </a:prstGeom>
          <a:noFill/>
        </p:spPr>
        <p:txBody>
          <a:bodyPr wrap="square">
            <a:spAutoFit/>
          </a:bodyPr>
          <a:lstStyle/>
          <a:p>
            <a:r>
              <a:rPr lang="en-US" sz="2400" i="1" dirty="0">
                <a:latin typeface="Century Gothic" panose="020B0502020202020204" pitchFamily="34" charset="0"/>
              </a:rPr>
              <a:t>Write a word equation for the combustion of pentane.</a:t>
            </a:r>
          </a:p>
        </p:txBody>
      </p:sp>
      <p:sp>
        <p:nvSpPr>
          <p:cNvPr id="9" name="TextBox 8">
            <a:extLst>
              <a:ext uri="{FF2B5EF4-FFF2-40B4-BE49-F238E27FC236}">
                <a16:creationId xmlns:a16="http://schemas.microsoft.com/office/drawing/2014/main" id="{D020DEB3-9BAC-ACDC-6782-BFE3CA10253A}"/>
              </a:ext>
            </a:extLst>
          </p:cNvPr>
          <p:cNvSpPr txBox="1"/>
          <p:nvPr/>
        </p:nvSpPr>
        <p:spPr>
          <a:xfrm>
            <a:off x="384363" y="2930675"/>
            <a:ext cx="929679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Pentane + oxygen </a:t>
            </a:r>
            <a:r>
              <a:rPr lang="en-US" sz="2400" b="1" dirty="0">
                <a:solidFill>
                  <a:schemeClr val="accent1"/>
                </a:solidFill>
                <a:latin typeface="Century Gothic" panose="020B0502020202020204" pitchFamily="34" charset="0"/>
                <a:sym typeface="Wingdings" pitchFamily="2" charset="2"/>
              </a:rPr>
              <a:t> carbon dioxide + water</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6EF50147-6D11-31B6-1C64-2B1C8AE6C665}"/>
              </a:ext>
            </a:extLst>
          </p:cNvPr>
          <p:cNvSpPr txBox="1"/>
          <p:nvPr/>
        </p:nvSpPr>
        <p:spPr>
          <a:xfrm>
            <a:off x="371111" y="3533649"/>
            <a:ext cx="10880425" cy="461665"/>
          </a:xfrm>
          <a:prstGeom prst="rect">
            <a:avLst/>
          </a:prstGeom>
          <a:noFill/>
        </p:spPr>
        <p:txBody>
          <a:bodyPr wrap="square">
            <a:spAutoFit/>
          </a:bodyPr>
          <a:lstStyle/>
          <a:p>
            <a:r>
              <a:rPr lang="en-US" sz="2400" i="1" dirty="0">
                <a:latin typeface="Century Gothic" panose="020B0502020202020204" pitchFamily="34" charset="0"/>
              </a:rPr>
              <a:t>Write a symbol equation for the combustion of pentane.</a:t>
            </a:r>
          </a:p>
        </p:txBody>
      </p:sp>
      <p:sp>
        <p:nvSpPr>
          <p:cNvPr id="11" name="TextBox 10">
            <a:extLst>
              <a:ext uri="{FF2B5EF4-FFF2-40B4-BE49-F238E27FC236}">
                <a16:creationId xmlns:a16="http://schemas.microsoft.com/office/drawing/2014/main" id="{77CD5C66-587B-4AC8-5700-700D8CA96263}"/>
              </a:ext>
            </a:extLst>
          </p:cNvPr>
          <p:cNvSpPr txBox="1"/>
          <p:nvPr/>
        </p:nvSpPr>
        <p:spPr>
          <a:xfrm>
            <a:off x="424121" y="4063736"/>
            <a:ext cx="3750756" cy="47425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5</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12 </a:t>
            </a:r>
            <a:r>
              <a:rPr lang="en-US" sz="2400" b="1" dirty="0">
                <a:solidFill>
                  <a:schemeClr val="accent1"/>
                </a:solidFill>
                <a:latin typeface="Century Gothic" panose="020B0502020202020204" pitchFamily="34" charset="0"/>
              </a:rPr>
              <a:t>+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sp>
        <p:nvSpPr>
          <p:cNvPr id="12" name="TextBox 11">
            <a:extLst>
              <a:ext uri="{FF2B5EF4-FFF2-40B4-BE49-F238E27FC236}">
                <a16:creationId xmlns:a16="http://schemas.microsoft.com/office/drawing/2014/main" id="{BEC22A77-B1FB-2017-D447-A8EA09326731}"/>
              </a:ext>
            </a:extLst>
          </p:cNvPr>
          <p:cNvSpPr txBox="1"/>
          <p:nvPr/>
        </p:nvSpPr>
        <p:spPr>
          <a:xfrm>
            <a:off x="424121" y="4580569"/>
            <a:ext cx="4724792" cy="461665"/>
          </a:xfrm>
          <a:prstGeom prst="rect">
            <a:avLst/>
          </a:prstGeom>
          <a:noFill/>
        </p:spPr>
        <p:txBody>
          <a:bodyPr wrap="square">
            <a:spAutoFit/>
          </a:bodyPr>
          <a:lstStyle/>
          <a:p>
            <a:r>
              <a:rPr lang="en-US" sz="2400" i="1" dirty="0">
                <a:latin typeface="Century Gothic" panose="020B0502020202020204" pitchFamily="34" charset="0"/>
              </a:rPr>
              <a:t>Balance the symbol equation.</a:t>
            </a:r>
          </a:p>
        </p:txBody>
      </p:sp>
      <p:sp>
        <p:nvSpPr>
          <p:cNvPr id="13" name="TextBox 12">
            <a:extLst>
              <a:ext uri="{FF2B5EF4-FFF2-40B4-BE49-F238E27FC236}">
                <a16:creationId xmlns:a16="http://schemas.microsoft.com/office/drawing/2014/main" id="{B500C973-D1AF-A02F-F68D-C5BA50AA4FC7}"/>
              </a:ext>
            </a:extLst>
          </p:cNvPr>
          <p:cNvSpPr txBox="1"/>
          <p:nvPr/>
        </p:nvSpPr>
        <p:spPr>
          <a:xfrm>
            <a:off x="457250" y="5090779"/>
            <a:ext cx="461214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a:t>
            </a:r>
            <a:r>
              <a:rPr lang="en-US" sz="2400" b="1" baseline="-25000" dirty="0">
                <a:solidFill>
                  <a:schemeClr val="accent1"/>
                </a:solidFill>
                <a:latin typeface="Century Gothic" panose="020B0502020202020204" pitchFamily="34" charset="0"/>
              </a:rPr>
              <a:t>5</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12 </a:t>
            </a:r>
            <a:r>
              <a:rPr lang="en-US" sz="2400" b="1" dirty="0">
                <a:solidFill>
                  <a:schemeClr val="accent1"/>
                </a:solidFill>
                <a:latin typeface="Century Gothic" panose="020B0502020202020204" pitchFamily="34" charset="0"/>
              </a:rPr>
              <a:t>+ 8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5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+ 6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cxnSp>
        <p:nvCxnSpPr>
          <p:cNvPr id="3" name="Straight Connector 2">
            <a:extLst>
              <a:ext uri="{FF2B5EF4-FFF2-40B4-BE49-F238E27FC236}">
                <a16:creationId xmlns:a16="http://schemas.microsoft.com/office/drawing/2014/main" id="{E640C649-D56D-4D95-7897-80DFABF5D7BB}"/>
              </a:ext>
            </a:extLst>
          </p:cNvPr>
          <p:cNvCxnSpPr/>
          <p:nvPr/>
        </p:nvCxnSpPr>
        <p:spPr>
          <a:xfrm>
            <a:off x="7190378" y="74603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D38FA43-6223-2988-30A8-DD8407491421}"/>
              </a:ext>
            </a:extLst>
          </p:cNvPr>
          <p:cNvCxnSpPr/>
          <p:nvPr/>
        </p:nvCxnSpPr>
        <p:spPr>
          <a:xfrm>
            <a:off x="7952378" y="75691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92B0FB-DC14-9E6B-AD31-5FC63D9C87E6}"/>
              </a:ext>
            </a:extLst>
          </p:cNvPr>
          <p:cNvCxnSpPr/>
          <p:nvPr/>
        </p:nvCxnSpPr>
        <p:spPr>
          <a:xfrm>
            <a:off x="7233921" y="138829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177343-7E46-5530-A41F-56844C834F12}"/>
              </a:ext>
            </a:extLst>
          </p:cNvPr>
          <p:cNvCxnSpPr/>
          <p:nvPr/>
        </p:nvCxnSpPr>
        <p:spPr>
          <a:xfrm>
            <a:off x="7995921" y="139917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E79C72C-AFB9-72F3-8A02-4BE3D4D0A1BF}"/>
              </a:ext>
            </a:extLst>
          </p:cNvPr>
          <p:cNvSpPr txBox="1"/>
          <p:nvPr/>
        </p:nvSpPr>
        <p:spPr>
          <a:xfrm>
            <a:off x="7005319" y="31060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6" name="TextBox 25">
            <a:extLst>
              <a:ext uri="{FF2B5EF4-FFF2-40B4-BE49-F238E27FC236}">
                <a16:creationId xmlns:a16="http://schemas.microsoft.com/office/drawing/2014/main" id="{B99AE4EC-9BFC-8D48-DFA1-0402CDB49C3E}"/>
              </a:ext>
            </a:extLst>
          </p:cNvPr>
          <p:cNvSpPr txBox="1"/>
          <p:nvPr/>
        </p:nvSpPr>
        <p:spPr>
          <a:xfrm>
            <a:off x="7037977" y="16168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28" name="TextBox 27">
            <a:extLst>
              <a:ext uri="{FF2B5EF4-FFF2-40B4-BE49-F238E27FC236}">
                <a16:creationId xmlns:a16="http://schemas.microsoft.com/office/drawing/2014/main" id="{A8C71DA5-8DC1-784B-9262-F29CFF7FEDBB}"/>
              </a:ext>
            </a:extLst>
          </p:cNvPr>
          <p:cNvSpPr txBox="1"/>
          <p:nvPr/>
        </p:nvSpPr>
        <p:spPr>
          <a:xfrm>
            <a:off x="7789092" y="16168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29" name="Straight Connector 28">
            <a:extLst>
              <a:ext uri="{FF2B5EF4-FFF2-40B4-BE49-F238E27FC236}">
                <a16:creationId xmlns:a16="http://schemas.microsoft.com/office/drawing/2014/main" id="{966A8935-10D6-7A26-2D11-F4B1DB1970F4}"/>
              </a:ext>
            </a:extLst>
          </p:cNvPr>
          <p:cNvCxnSpPr>
            <a:cxnSpLocks/>
          </p:cNvCxnSpPr>
          <p:nvPr/>
        </p:nvCxnSpPr>
        <p:spPr>
          <a:xfrm flipH="1">
            <a:off x="7473406" y="120323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4F8824B-50E6-8472-0326-B64EDD12890E}"/>
              </a:ext>
            </a:extLst>
          </p:cNvPr>
          <p:cNvSpPr txBox="1"/>
          <p:nvPr/>
        </p:nvSpPr>
        <p:spPr>
          <a:xfrm>
            <a:off x="7016205" y="952861"/>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1" name="TextBox 30">
            <a:extLst>
              <a:ext uri="{FF2B5EF4-FFF2-40B4-BE49-F238E27FC236}">
                <a16:creationId xmlns:a16="http://schemas.microsoft.com/office/drawing/2014/main" id="{05477884-FB16-1CF8-6478-8E524DFFC789}"/>
              </a:ext>
            </a:extLst>
          </p:cNvPr>
          <p:cNvSpPr txBox="1"/>
          <p:nvPr/>
        </p:nvSpPr>
        <p:spPr>
          <a:xfrm>
            <a:off x="7789091" y="96374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2" name="TextBox 31">
            <a:extLst>
              <a:ext uri="{FF2B5EF4-FFF2-40B4-BE49-F238E27FC236}">
                <a16:creationId xmlns:a16="http://schemas.microsoft.com/office/drawing/2014/main" id="{06811927-2F82-1E8D-1631-34B3515BDDDC}"/>
              </a:ext>
            </a:extLst>
          </p:cNvPr>
          <p:cNvSpPr txBox="1"/>
          <p:nvPr/>
        </p:nvSpPr>
        <p:spPr>
          <a:xfrm>
            <a:off x="7799976" y="31060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3" name="Straight Connector 32">
            <a:extLst>
              <a:ext uri="{FF2B5EF4-FFF2-40B4-BE49-F238E27FC236}">
                <a16:creationId xmlns:a16="http://schemas.microsoft.com/office/drawing/2014/main" id="{4723106C-D7D6-1CA6-FE4E-F097252B8075}"/>
              </a:ext>
            </a:extLst>
          </p:cNvPr>
          <p:cNvCxnSpPr/>
          <p:nvPr/>
        </p:nvCxnSpPr>
        <p:spPr>
          <a:xfrm>
            <a:off x="8725264" y="7678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DBD8DD0-CF79-543E-F18C-6EA175943009}"/>
              </a:ext>
            </a:extLst>
          </p:cNvPr>
          <p:cNvCxnSpPr/>
          <p:nvPr/>
        </p:nvCxnSpPr>
        <p:spPr>
          <a:xfrm>
            <a:off x="8768807" y="141006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83CB91A-B60B-F0DB-6F81-CD1D92C98235}"/>
              </a:ext>
            </a:extLst>
          </p:cNvPr>
          <p:cNvSpPr txBox="1"/>
          <p:nvPr/>
        </p:nvSpPr>
        <p:spPr>
          <a:xfrm>
            <a:off x="8561978" y="162777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6" name="Straight Connector 35">
            <a:extLst>
              <a:ext uri="{FF2B5EF4-FFF2-40B4-BE49-F238E27FC236}">
                <a16:creationId xmlns:a16="http://schemas.microsoft.com/office/drawing/2014/main" id="{FEBA9154-68F7-8841-56EE-53A2BF63C778}"/>
              </a:ext>
            </a:extLst>
          </p:cNvPr>
          <p:cNvCxnSpPr>
            <a:cxnSpLocks/>
          </p:cNvCxnSpPr>
          <p:nvPr/>
        </p:nvCxnSpPr>
        <p:spPr>
          <a:xfrm flipH="1">
            <a:off x="8246292" y="121411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DE18BD59-3945-557D-90C3-DD1800E8AC50}"/>
              </a:ext>
            </a:extLst>
          </p:cNvPr>
          <p:cNvSpPr txBox="1"/>
          <p:nvPr/>
        </p:nvSpPr>
        <p:spPr>
          <a:xfrm>
            <a:off x="8561977" y="97463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38" name="TextBox 37">
            <a:extLst>
              <a:ext uri="{FF2B5EF4-FFF2-40B4-BE49-F238E27FC236}">
                <a16:creationId xmlns:a16="http://schemas.microsoft.com/office/drawing/2014/main" id="{A1BBF826-98F1-78C3-4D34-FF33F320B86A}"/>
              </a:ext>
            </a:extLst>
          </p:cNvPr>
          <p:cNvSpPr txBox="1"/>
          <p:nvPr/>
        </p:nvSpPr>
        <p:spPr>
          <a:xfrm>
            <a:off x="8572862" y="32149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39" name="Straight Connector 38">
            <a:extLst>
              <a:ext uri="{FF2B5EF4-FFF2-40B4-BE49-F238E27FC236}">
                <a16:creationId xmlns:a16="http://schemas.microsoft.com/office/drawing/2014/main" id="{E155A421-9748-31E0-2713-F7E2928A354E}"/>
              </a:ext>
            </a:extLst>
          </p:cNvPr>
          <p:cNvCxnSpPr>
            <a:cxnSpLocks/>
          </p:cNvCxnSpPr>
          <p:nvPr/>
        </p:nvCxnSpPr>
        <p:spPr>
          <a:xfrm flipH="1">
            <a:off x="6754949" y="115969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2F1BBEB-7388-330B-72F2-53E3189E8878}"/>
              </a:ext>
            </a:extLst>
          </p:cNvPr>
          <p:cNvCxnSpPr>
            <a:cxnSpLocks/>
          </p:cNvCxnSpPr>
          <p:nvPr/>
        </p:nvCxnSpPr>
        <p:spPr>
          <a:xfrm flipH="1">
            <a:off x="8942977" y="122500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0D81F56-5CCB-863B-91B9-53D87AA69833}"/>
              </a:ext>
            </a:extLst>
          </p:cNvPr>
          <p:cNvSpPr txBox="1"/>
          <p:nvPr/>
        </p:nvSpPr>
        <p:spPr>
          <a:xfrm>
            <a:off x="10648406" y="96665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2" name="TextBox 41">
            <a:extLst>
              <a:ext uri="{FF2B5EF4-FFF2-40B4-BE49-F238E27FC236}">
                <a16:creationId xmlns:a16="http://schemas.microsoft.com/office/drawing/2014/main" id="{0D5AF09F-8BE6-D698-2E23-91C08EF2A1EA}"/>
              </a:ext>
            </a:extLst>
          </p:cNvPr>
          <p:cNvSpPr txBox="1"/>
          <p:nvPr/>
        </p:nvSpPr>
        <p:spPr>
          <a:xfrm>
            <a:off x="6395721" y="93109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46" name="Straight Connector 45">
            <a:extLst>
              <a:ext uri="{FF2B5EF4-FFF2-40B4-BE49-F238E27FC236}">
                <a16:creationId xmlns:a16="http://schemas.microsoft.com/office/drawing/2014/main" id="{EEAA93AA-D12E-1409-33BA-4D06460E2612}"/>
              </a:ext>
            </a:extLst>
          </p:cNvPr>
          <p:cNvCxnSpPr/>
          <p:nvPr/>
        </p:nvCxnSpPr>
        <p:spPr>
          <a:xfrm>
            <a:off x="9374778" y="77723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82BD07D-3CCD-3D7D-261A-879C3DCCBF65}"/>
              </a:ext>
            </a:extLst>
          </p:cNvPr>
          <p:cNvCxnSpPr/>
          <p:nvPr/>
        </p:nvCxnSpPr>
        <p:spPr>
          <a:xfrm>
            <a:off x="9418321" y="141949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3D6CD2D-37EF-3973-8EBD-78395C58A1F7}"/>
              </a:ext>
            </a:extLst>
          </p:cNvPr>
          <p:cNvSpPr txBox="1"/>
          <p:nvPr/>
        </p:nvSpPr>
        <p:spPr>
          <a:xfrm>
            <a:off x="9211492" y="1637210"/>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sp>
        <p:nvSpPr>
          <p:cNvPr id="49" name="TextBox 48">
            <a:extLst>
              <a:ext uri="{FF2B5EF4-FFF2-40B4-BE49-F238E27FC236}">
                <a16:creationId xmlns:a16="http://schemas.microsoft.com/office/drawing/2014/main" id="{3D1421D1-F001-99D2-BB64-9011476D9DCF}"/>
              </a:ext>
            </a:extLst>
          </p:cNvPr>
          <p:cNvSpPr txBox="1"/>
          <p:nvPr/>
        </p:nvSpPr>
        <p:spPr>
          <a:xfrm>
            <a:off x="9211491" y="984067"/>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0" name="TextBox 49">
            <a:extLst>
              <a:ext uri="{FF2B5EF4-FFF2-40B4-BE49-F238E27FC236}">
                <a16:creationId xmlns:a16="http://schemas.microsoft.com/office/drawing/2014/main" id="{9F3EA337-B4CB-B2BB-A9DE-FAECF42B8AFA}"/>
              </a:ext>
            </a:extLst>
          </p:cNvPr>
          <p:cNvSpPr txBox="1"/>
          <p:nvPr/>
        </p:nvSpPr>
        <p:spPr>
          <a:xfrm>
            <a:off x="9222376" y="330925"/>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1" name="Straight Connector 50">
            <a:extLst>
              <a:ext uri="{FF2B5EF4-FFF2-40B4-BE49-F238E27FC236}">
                <a16:creationId xmlns:a16="http://schemas.microsoft.com/office/drawing/2014/main" id="{C581D8EE-61D3-E827-2A1A-49DBFF0B7977}"/>
              </a:ext>
            </a:extLst>
          </p:cNvPr>
          <p:cNvCxnSpPr/>
          <p:nvPr/>
        </p:nvCxnSpPr>
        <p:spPr>
          <a:xfrm>
            <a:off x="10147664" y="78812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27347F-F41C-C096-CDD6-BEBD47842E5F}"/>
              </a:ext>
            </a:extLst>
          </p:cNvPr>
          <p:cNvCxnSpPr/>
          <p:nvPr/>
        </p:nvCxnSpPr>
        <p:spPr>
          <a:xfrm>
            <a:off x="10191207" y="143038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2FA09D26-E9D6-7AF7-AB2A-0EDFA7D5F43D}"/>
              </a:ext>
            </a:extLst>
          </p:cNvPr>
          <p:cNvSpPr txBox="1"/>
          <p:nvPr/>
        </p:nvSpPr>
        <p:spPr>
          <a:xfrm>
            <a:off x="9984378" y="1648096"/>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4" name="Straight Connector 53">
            <a:extLst>
              <a:ext uri="{FF2B5EF4-FFF2-40B4-BE49-F238E27FC236}">
                <a16:creationId xmlns:a16="http://schemas.microsoft.com/office/drawing/2014/main" id="{6A7FB5C1-6EBB-E185-2530-BA1B82D796BB}"/>
              </a:ext>
            </a:extLst>
          </p:cNvPr>
          <p:cNvCxnSpPr>
            <a:cxnSpLocks/>
          </p:cNvCxnSpPr>
          <p:nvPr/>
        </p:nvCxnSpPr>
        <p:spPr>
          <a:xfrm flipH="1">
            <a:off x="9668692" y="123443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E9BAE2CF-1ADB-8301-4CE7-71F7129621A8}"/>
              </a:ext>
            </a:extLst>
          </p:cNvPr>
          <p:cNvSpPr txBox="1"/>
          <p:nvPr/>
        </p:nvSpPr>
        <p:spPr>
          <a:xfrm>
            <a:off x="9984377" y="994953"/>
            <a:ext cx="434734"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C</a:t>
            </a:r>
          </a:p>
        </p:txBody>
      </p:sp>
      <p:sp>
        <p:nvSpPr>
          <p:cNvPr id="56" name="TextBox 55">
            <a:extLst>
              <a:ext uri="{FF2B5EF4-FFF2-40B4-BE49-F238E27FC236}">
                <a16:creationId xmlns:a16="http://schemas.microsoft.com/office/drawing/2014/main" id="{4B5464D9-51BA-4C1D-C614-1CDB31521870}"/>
              </a:ext>
            </a:extLst>
          </p:cNvPr>
          <p:cNvSpPr txBox="1"/>
          <p:nvPr/>
        </p:nvSpPr>
        <p:spPr>
          <a:xfrm>
            <a:off x="9995262" y="341811"/>
            <a:ext cx="394660"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H</a:t>
            </a:r>
          </a:p>
        </p:txBody>
      </p:sp>
      <p:cxnSp>
        <p:nvCxnSpPr>
          <p:cNvPr id="57" name="Straight Connector 56">
            <a:extLst>
              <a:ext uri="{FF2B5EF4-FFF2-40B4-BE49-F238E27FC236}">
                <a16:creationId xmlns:a16="http://schemas.microsoft.com/office/drawing/2014/main" id="{74C460C3-23B9-EF6C-2F84-39A550D225B8}"/>
              </a:ext>
            </a:extLst>
          </p:cNvPr>
          <p:cNvCxnSpPr>
            <a:cxnSpLocks/>
          </p:cNvCxnSpPr>
          <p:nvPr/>
        </p:nvCxnSpPr>
        <p:spPr>
          <a:xfrm flipH="1">
            <a:off x="10365377" y="124532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686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1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P spid="11" grpId="0"/>
      <p:bldP spid="12" grpId="0"/>
      <p:bldP spid="13" grpId="0"/>
      <p:bldP spid="25" grpId="0"/>
      <p:bldP spid="26" grpId="0"/>
      <p:bldP spid="28" grpId="0"/>
      <p:bldP spid="30" grpId="0"/>
      <p:bldP spid="31" grpId="0"/>
      <p:bldP spid="32" grpId="0"/>
      <p:bldP spid="35" grpId="0"/>
      <p:bldP spid="37" grpId="0"/>
      <p:bldP spid="38" grpId="0"/>
      <p:bldP spid="41" grpId="0"/>
      <p:bldP spid="42" grpId="0"/>
      <p:bldP spid="48" grpId="0"/>
      <p:bldP spid="49" grpId="0"/>
      <p:bldP spid="50" grpId="0"/>
      <p:bldP spid="53" grpId="0"/>
      <p:bldP spid="55" grpId="0"/>
      <p:bldP spid="5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Combustion of Hydrocarbons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process used to separate crude oil.</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how this process separates crude oil.</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pattern of viscosity as hydrocarbon chains get longer.</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alkane that contains two carbon atoms. </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Explain the difference between an exothermic and an endothermic reaction. </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Fractional distillation</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Hydrocarbons evaporate and condense at different temperatures depending on their boiling point.</a:t>
            </a:r>
            <a:endParaRPr sz="2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94681" y="3676699"/>
            <a:ext cx="104579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As hydrocarbon chains get longer, viscosity increases.</a:t>
            </a:r>
            <a:endParaRPr sz="1400" b="1" i="0" u="none" strike="noStrike" cap="none" baseline="-25000"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94036" y="4407211"/>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Ethane</a:t>
            </a:r>
            <a:endParaRPr sz="2400" b="1" i="0" u="none" strike="noStrike" cap="none" baseline="-25000"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DD4C55A1-0F0A-D244-91A7-3CEBF4CED73C}"/>
              </a:ext>
            </a:extLst>
          </p:cNvPr>
          <p:cNvSpPr txBox="1"/>
          <p:nvPr/>
        </p:nvSpPr>
        <p:spPr>
          <a:xfrm>
            <a:off x="875389" y="5543183"/>
            <a:ext cx="9511049" cy="120028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An exothermic reaction transfers energy to the surroundings whereas an endothermic reaction takes in energy from the surroundings. </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6" name="Picture 5" descr="Table&#10;&#10;Description automatically generated">
            <a:extLst>
              <a:ext uri="{FF2B5EF4-FFF2-40B4-BE49-F238E27FC236}">
                <a16:creationId xmlns:a16="http://schemas.microsoft.com/office/drawing/2014/main" id="{BDAAEACF-39DA-24CC-1F14-66CBF4B165E0}"/>
              </a:ext>
            </a:extLst>
          </p:cNvPr>
          <p:cNvPicPr>
            <a:picLocks noChangeAspect="1"/>
          </p:cNvPicPr>
          <p:nvPr/>
        </p:nvPicPr>
        <p:blipFill>
          <a:blip r:embed="rId3"/>
          <a:stretch>
            <a:fillRect/>
          </a:stretch>
        </p:blipFill>
        <p:spPr>
          <a:xfrm>
            <a:off x="8586038" y="1367012"/>
            <a:ext cx="2711882" cy="3830863"/>
          </a:xfrm>
          <a:prstGeom prst="rect">
            <a:avLst/>
          </a:prstGeom>
          <a:ln>
            <a:solidFill>
              <a:schemeClr val="tx1"/>
            </a:solidFill>
          </a:ln>
        </p:spPr>
      </p:pic>
      <p:pic>
        <p:nvPicPr>
          <p:cNvPr id="9" name="Picture 8" descr="Table&#10;&#10;Description automatically generated">
            <a:extLst>
              <a:ext uri="{FF2B5EF4-FFF2-40B4-BE49-F238E27FC236}">
                <a16:creationId xmlns:a16="http://schemas.microsoft.com/office/drawing/2014/main" id="{50BC6343-ED80-ECF4-DE5A-733C1695587E}"/>
              </a:ext>
            </a:extLst>
          </p:cNvPr>
          <p:cNvPicPr>
            <a:picLocks noChangeAspect="1"/>
          </p:cNvPicPr>
          <p:nvPr/>
        </p:nvPicPr>
        <p:blipFill>
          <a:blip r:embed="rId4"/>
          <a:stretch>
            <a:fillRect/>
          </a:stretch>
        </p:blipFill>
        <p:spPr>
          <a:xfrm>
            <a:off x="5813982" y="1375886"/>
            <a:ext cx="2695316" cy="3826034"/>
          </a:xfrm>
          <a:prstGeom prst="rect">
            <a:avLst/>
          </a:prstGeom>
          <a:ln>
            <a:solidFill>
              <a:schemeClr val="tx1"/>
            </a:solidFill>
          </a:ln>
        </p:spPr>
      </p:pic>
      <p:pic>
        <p:nvPicPr>
          <p:cNvPr id="11" name="Picture 10" descr="Letter&#10;&#10;Description automatically generated">
            <a:extLst>
              <a:ext uri="{FF2B5EF4-FFF2-40B4-BE49-F238E27FC236}">
                <a16:creationId xmlns:a16="http://schemas.microsoft.com/office/drawing/2014/main" id="{D6431B4D-CE69-4FB5-22C5-7C863FD77271}"/>
              </a:ext>
            </a:extLst>
          </p:cNvPr>
          <p:cNvPicPr>
            <a:picLocks noChangeAspect="1"/>
          </p:cNvPicPr>
          <p:nvPr/>
        </p:nvPicPr>
        <p:blipFill>
          <a:blip r:embed="rId5"/>
          <a:stretch>
            <a:fillRect/>
          </a:stretch>
        </p:blipFill>
        <p:spPr>
          <a:xfrm>
            <a:off x="3025984" y="1371476"/>
            <a:ext cx="2724576" cy="3830444"/>
          </a:xfrm>
          <a:prstGeom prst="rect">
            <a:avLst/>
          </a:prstGeom>
          <a:ln>
            <a:solidFill>
              <a:schemeClr val="tx1"/>
            </a:solidFill>
          </a:ln>
        </p:spPr>
      </p:pic>
      <p:pic>
        <p:nvPicPr>
          <p:cNvPr id="14" name="Picture 13" descr="Graphical user interface, application&#10;&#10;Description automatically generated">
            <a:extLst>
              <a:ext uri="{FF2B5EF4-FFF2-40B4-BE49-F238E27FC236}">
                <a16:creationId xmlns:a16="http://schemas.microsoft.com/office/drawing/2014/main" id="{7CCC6F3E-5901-D3B2-2999-1B29776697F0}"/>
              </a:ext>
            </a:extLst>
          </p:cNvPr>
          <p:cNvPicPr>
            <a:picLocks noChangeAspect="1"/>
          </p:cNvPicPr>
          <p:nvPr/>
        </p:nvPicPr>
        <p:blipFill>
          <a:blip r:embed="rId6"/>
          <a:stretch>
            <a:fillRect/>
          </a:stretch>
        </p:blipFill>
        <p:spPr>
          <a:xfrm>
            <a:off x="234518" y="1361440"/>
            <a:ext cx="2725883" cy="3850640"/>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111278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B - A molecule that contains carbon and hydrogen atoms only</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62BA4779-B63F-24E4-D263-6A04D837C119}"/>
              </a:ext>
            </a:extLst>
          </p:cNvPr>
          <p:cNvSpPr txBox="1"/>
          <p:nvPr/>
        </p:nvSpPr>
        <p:spPr>
          <a:xfrm>
            <a:off x="459068" y="1428132"/>
            <a:ext cx="107733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C</a:t>
            </a:r>
            <a:r>
              <a:rPr lang="en-US" sz="2400" b="1" baseline="-25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a:t>
            </a:r>
          </a:p>
        </p:txBody>
      </p:sp>
      <p:sp>
        <p:nvSpPr>
          <p:cNvPr id="3" name="TextBox 2">
            <a:extLst>
              <a:ext uri="{FF2B5EF4-FFF2-40B4-BE49-F238E27FC236}">
                <a16:creationId xmlns:a16="http://schemas.microsoft.com/office/drawing/2014/main" id="{2E1E5A64-887C-723C-A06D-63E28CEC4670}"/>
              </a:ext>
            </a:extLst>
          </p:cNvPr>
          <p:cNvSpPr txBox="1"/>
          <p:nvPr/>
        </p:nvSpPr>
        <p:spPr>
          <a:xfrm>
            <a:off x="475575" y="1972418"/>
            <a:ext cx="320547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B - Oxygen</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CD9FF7AB-B08B-DB3C-20E2-620D6352FE35}"/>
              </a:ext>
            </a:extLst>
          </p:cNvPr>
          <p:cNvSpPr txBox="1"/>
          <p:nvPr/>
        </p:nvSpPr>
        <p:spPr>
          <a:xfrm>
            <a:off x="499022" y="2511680"/>
            <a:ext cx="111278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Alkane + oxygen </a:t>
            </a:r>
            <a:r>
              <a:rPr lang="en-US" sz="2400" b="1" dirty="0">
                <a:solidFill>
                  <a:schemeClr val="accent1"/>
                </a:solidFill>
                <a:latin typeface="Century Gothic" panose="020B0502020202020204" pitchFamily="34" charset="0"/>
                <a:sym typeface="Wingdings" pitchFamily="2" charset="2"/>
              </a:rPr>
              <a:t> carbon dioxide + water</a:t>
            </a:r>
            <a:endParaRPr lang="en-US" sz="24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503CC77B-0396-5A67-F0B3-94E3CAB1D689}"/>
              </a:ext>
            </a:extLst>
          </p:cNvPr>
          <p:cNvSpPr txBox="1"/>
          <p:nvPr/>
        </p:nvSpPr>
        <p:spPr>
          <a:xfrm>
            <a:off x="499021" y="3121280"/>
            <a:ext cx="529217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A good supply of oxygen/air</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DC05D8-803E-983D-B868-96BC606A0B87}"/>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TextBox 3">
            <a:extLst>
              <a:ext uri="{FF2B5EF4-FFF2-40B4-BE49-F238E27FC236}">
                <a16:creationId xmlns:a16="http://schemas.microsoft.com/office/drawing/2014/main" id="{0EB76A16-3CB1-D9AA-C602-71DFF03AEB3F}"/>
              </a:ext>
            </a:extLst>
          </p:cNvPr>
          <p:cNvSpPr txBox="1"/>
          <p:nvPr/>
        </p:nvSpPr>
        <p:spPr>
          <a:xfrm>
            <a:off x="439616" y="835241"/>
            <a:ext cx="613116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CH</a:t>
            </a:r>
            <a:r>
              <a:rPr lang="en-US" sz="2400" b="1" baseline="-25000" dirty="0">
                <a:solidFill>
                  <a:schemeClr val="accent1"/>
                </a:solidFill>
                <a:latin typeface="Century Gothic" panose="020B0502020202020204" pitchFamily="34" charset="0"/>
              </a:rPr>
              <a:t>4 </a:t>
            </a:r>
            <a:r>
              <a:rPr lang="en-US" sz="2400" b="1" dirty="0">
                <a:solidFill>
                  <a:schemeClr val="accent1"/>
                </a:solidFill>
                <a:latin typeface="Century Gothic" panose="020B0502020202020204" pitchFamily="34" charset="0"/>
              </a:rPr>
              <a:t>+ 2 O</a:t>
            </a:r>
            <a:r>
              <a:rPr lang="en-US" sz="2400" b="1" baseline="-25000" dirty="0">
                <a:solidFill>
                  <a:schemeClr val="accent1"/>
                </a:solidFill>
                <a:latin typeface="Century Gothic" panose="020B0502020202020204" pitchFamily="34" charset="0"/>
              </a:rPr>
              <a:t>2</a:t>
            </a:r>
            <a:r>
              <a:rPr lang="en-US" sz="2400" b="1"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sym typeface="Wingdings" pitchFamily="2" charset="2"/>
              </a:rPr>
              <a:t> CO</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 + 2 H</a:t>
            </a:r>
            <a:r>
              <a:rPr lang="en-US" sz="2400" b="1" baseline="-25000" dirty="0">
                <a:solidFill>
                  <a:schemeClr val="accent1"/>
                </a:solidFill>
                <a:latin typeface="Century Gothic" panose="020B0502020202020204" pitchFamily="34" charset="0"/>
                <a:sym typeface="Wingdings" pitchFamily="2" charset="2"/>
              </a:rPr>
              <a:t>2</a:t>
            </a:r>
            <a:r>
              <a:rPr lang="en-US" sz="2400" b="1" dirty="0">
                <a:solidFill>
                  <a:schemeClr val="accent1"/>
                </a:solidFill>
                <a:latin typeface="Century Gothic" panose="020B0502020202020204" pitchFamily="34" charset="0"/>
                <a:sym typeface="Wingdings" pitchFamily="2" charset="2"/>
              </a:rPr>
              <a:t>O</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AF86338F-6590-0AE7-60E0-261AF9AF2399}"/>
              </a:ext>
            </a:extLst>
          </p:cNvPr>
          <p:cNvSpPr txBox="1"/>
          <p:nvPr/>
        </p:nvSpPr>
        <p:spPr>
          <a:xfrm>
            <a:off x="451338" y="1386226"/>
            <a:ext cx="10873153"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 It produces carbon monoxide, which is poisonous/toxic/stops oxygen binding to haemoglobin in blood. </a:t>
            </a:r>
            <a:endParaRPr lang="en-US" sz="2400" b="1" baseline="-25000" dirty="0">
              <a:solidFill>
                <a:schemeClr val="accent1"/>
              </a:solidFill>
              <a:latin typeface="Century Gothic" panose="020B0502020202020204" pitchFamily="34" charset="0"/>
            </a:endParaRPr>
          </a:p>
        </p:txBody>
      </p:sp>
      <p:sp>
        <p:nvSpPr>
          <p:cNvPr id="8" name="TextBox 7">
            <a:extLst>
              <a:ext uri="{FF2B5EF4-FFF2-40B4-BE49-F238E27FC236}">
                <a16:creationId xmlns:a16="http://schemas.microsoft.com/office/drawing/2014/main" id="{7782BE09-83CF-4100-1DAD-1343CCC94507}"/>
              </a:ext>
            </a:extLst>
          </p:cNvPr>
          <p:cNvSpPr txBox="1"/>
          <p:nvPr/>
        </p:nvSpPr>
        <p:spPr>
          <a:xfrm>
            <a:off x="474786" y="2347517"/>
            <a:ext cx="133056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a:t>
            </a:r>
            <a:endParaRPr lang="en-US" sz="2400" b="1" baseline="-25000" dirty="0">
              <a:solidFill>
                <a:schemeClr val="accent1"/>
              </a:solidFill>
              <a:latin typeface="Century Gothic" panose="020B0502020202020204" pitchFamily="34" charset="0"/>
            </a:endParaRPr>
          </a:p>
        </p:txBody>
      </p:sp>
      <p:cxnSp>
        <p:nvCxnSpPr>
          <p:cNvPr id="9" name="Straight Arrow Connector 8">
            <a:extLst>
              <a:ext uri="{FF2B5EF4-FFF2-40B4-BE49-F238E27FC236}">
                <a16:creationId xmlns:a16="http://schemas.microsoft.com/office/drawing/2014/main" id="{AE703FD4-7250-7D29-9FC4-D78596C45050}"/>
              </a:ext>
            </a:extLst>
          </p:cNvPr>
          <p:cNvCxnSpPr>
            <a:cxnSpLocks/>
          </p:cNvCxnSpPr>
          <p:nvPr/>
        </p:nvCxnSpPr>
        <p:spPr>
          <a:xfrm>
            <a:off x="2135619" y="6265926"/>
            <a:ext cx="416066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452D1E2-3E0B-2860-75A1-5AF328F4BEE6}"/>
              </a:ext>
            </a:extLst>
          </p:cNvPr>
          <p:cNvCxnSpPr>
            <a:cxnSpLocks/>
          </p:cNvCxnSpPr>
          <p:nvPr/>
        </p:nvCxnSpPr>
        <p:spPr>
          <a:xfrm flipV="1">
            <a:off x="2139738" y="2534185"/>
            <a:ext cx="0" cy="37235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0329B6E-BFB7-D113-3047-5DC4E34ACE8E}"/>
              </a:ext>
            </a:extLst>
          </p:cNvPr>
          <p:cNvSpPr txBox="1"/>
          <p:nvPr/>
        </p:nvSpPr>
        <p:spPr>
          <a:xfrm>
            <a:off x="3929233" y="6271370"/>
            <a:ext cx="2388795" cy="369332"/>
          </a:xfrm>
          <a:prstGeom prst="rect">
            <a:avLst/>
          </a:prstGeom>
          <a:noFill/>
        </p:spPr>
        <p:txBody>
          <a:bodyPr wrap="none" rtlCol="0">
            <a:spAutoFit/>
          </a:bodyPr>
          <a:lstStyle/>
          <a:p>
            <a:r>
              <a:rPr lang="en-GB" dirty="0">
                <a:latin typeface="Century Gothic" panose="020B0502020202020204" pitchFamily="34" charset="0"/>
              </a:rPr>
              <a:t>Progress of reaction</a:t>
            </a:r>
          </a:p>
        </p:txBody>
      </p:sp>
      <p:cxnSp>
        <p:nvCxnSpPr>
          <p:cNvPr id="12" name="Straight Connector 11">
            <a:extLst>
              <a:ext uri="{FF2B5EF4-FFF2-40B4-BE49-F238E27FC236}">
                <a16:creationId xmlns:a16="http://schemas.microsoft.com/office/drawing/2014/main" id="{2E631967-5A95-08EE-271F-A7D6E23BD9B9}"/>
              </a:ext>
            </a:extLst>
          </p:cNvPr>
          <p:cNvCxnSpPr/>
          <p:nvPr/>
        </p:nvCxnSpPr>
        <p:spPr>
          <a:xfrm>
            <a:off x="2143858" y="4274110"/>
            <a:ext cx="127274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4FA5EA0-D862-F67C-1DC3-4A9BD37F603A}"/>
              </a:ext>
            </a:extLst>
          </p:cNvPr>
          <p:cNvSpPr txBox="1"/>
          <p:nvPr/>
        </p:nvSpPr>
        <p:spPr>
          <a:xfrm>
            <a:off x="2118235" y="3860821"/>
            <a:ext cx="1295547" cy="369332"/>
          </a:xfrm>
          <a:prstGeom prst="rect">
            <a:avLst/>
          </a:prstGeom>
          <a:noFill/>
        </p:spPr>
        <p:txBody>
          <a:bodyPr wrap="none" rtlCol="0">
            <a:spAutoFit/>
          </a:bodyPr>
          <a:lstStyle/>
          <a:p>
            <a:r>
              <a:rPr lang="en-GB" b="1" dirty="0">
                <a:latin typeface="Century Gothic" panose="020B0502020202020204" pitchFamily="34" charset="0"/>
              </a:rPr>
              <a:t>Reactants</a:t>
            </a:r>
          </a:p>
        </p:txBody>
      </p:sp>
      <p:sp>
        <p:nvSpPr>
          <p:cNvPr id="14" name="TextBox 13">
            <a:extLst>
              <a:ext uri="{FF2B5EF4-FFF2-40B4-BE49-F238E27FC236}">
                <a16:creationId xmlns:a16="http://schemas.microsoft.com/office/drawing/2014/main" id="{4A782358-2C76-BD57-A518-4A3BC3B06DEB}"/>
              </a:ext>
            </a:extLst>
          </p:cNvPr>
          <p:cNvSpPr txBox="1"/>
          <p:nvPr/>
        </p:nvSpPr>
        <p:spPr>
          <a:xfrm>
            <a:off x="1171007" y="2650260"/>
            <a:ext cx="947695" cy="369332"/>
          </a:xfrm>
          <a:prstGeom prst="rect">
            <a:avLst/>
          </a:prstGeom>
          <a:noFill/>
        </p:spPr>
        <p:txBody>
          <a:bodyPr wrap="none" rtlCol="0">
            <a:spAutoFit/>
          </a:bodyPr>
          <a:lstStyle/>
          <a:p>
            <a:r>
              <a:rPr lang="en-GB" dirty="0">
                <a:latin typeface="Century Gothic" panose="020B0502020202020204" pitchFamily="34" charset="0"/>
              </a:rPr>
              <a:t>Energy</a:t>
            </a:r>
          </a:p>
        </p:txBody>
      </p:sp>
      <p:cxnSp>
        <p:nvCxnSpPr>
          <p:cNvPr id="16" name="Straight Connector 15">
            <a:extLst>
              <a:ext uri="{FF2B5EF4-FFF2-40B4-BE49-F238E27FC236}">
                <a16:creationId xmlns:a16="http://schemas.microsoft.com/office/drawing/2014/main" id="{ED36ED17-4DF8-6E37-3001-290EAF3F76B5}"/>
              </a:ext>
            </a:extLst>
          </p:cNvPr>
          <p:cNvCxnSpPr/>
          <p:nvPr/>
        </p:nvCxnSpPr>
        <p:spPr>
          <a:xfrm>
            <a:off x="4934241" y="5462333"/>
            <a:ext cx="1272746"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7D0AFD-76D4-E594-673E-301A82F48D80}"/>
              </a:ext>
            </a:extLst>
          </p:cNvPr>
          <p:cNvSpPr txBox="1"/>
          <p:nvPr/>
        </p:nvSpPr>
        <p:spPr>
          <a:xfrm>
            <a:off x="5023075" y="5009326"/>
            <a:ext cx="1143262" cy="369332"/>
          </a:xfrm>
          <a:prstGeom prst="rect">
            <a:avLst/>
          </a:prstGeom>
          <a:noFill/>
        </p:spPr>
        <p:txBody>
          <a:bodyPr wrap="none" rtlCol="0">
            <a:spAutoFit/>
          </a:bodyPr>
          <a:lstStyle/>
          <a:p>
            <a:r>
              <a:rPr lang="en-GB" b="1" dirty="0">
                <a:solidFill>
                  <a:schemeClr val="accent1"/>
                </a:solidFill>
                <a:latin typeface="Century Gothic" panose="020B0502020202020204" pitchFamily="34" charset="0"/>
              </a:rPr>
              <a:t>Products</a:t>
            </a:r>
          </a:p>
        </p:txBody>
      </p:sp>
      <p:sp>
        <p:nvSpPr>
          <p:cNvPr id="21" name="Freeform 20">
            <a:extLst>
              <a:ext uri="{FF2B5EF4-FFF2-40B4-BE49-F238E27FC236}">
                <a16:creationId xmlns:a16="http://schemas.microsoft.com/office/drawing/2014/main" id="{8AC2FC5A-5817-F50F-AECF-E93874874EC6}"/>
              </a:ext>
            </a:extLst>
          </p:cNvPr>
          <p:cNvSpPr/>
          <p:nvPr/>
        </p:nvSpPr>
        <p:spPr>
          <a:xfrm>
            <a:off x="3389208" y="3401131"/>
            <a:ext cx="1542709" cy="2074384"/>
          </a:xfrm>
          <a:custGeom>
            <a:avLst/>
            <a:gdLst>
              <a:gd name="connsiteX0" fmla="*/ 0 w 2397211"/>
              <a:gd name="connsiteY0" fmla="*/ 882891 h 2106210"/>
              <a:gd name="connsiteX1" fmla="*/ 815546 w 2397211"/>
              <a:gd name="connsiteY1" fmla="*/ 54989 h 2106210"/>
              <a:gd name="connsiteX2" fmla="*/ 1556952 w 2397211"/>
              <a:gd name="connsiteY2" fmla="*/ 302124 h 2106210"/>
              <a:gd name="connsiteX3" fmla="*/ 2397211 w 2397211"/>
              <a:gd name="connsiteY3" fmla="*/ 2106210 h 2106210"/>
            </a:gdLst>
            <a:ahLst/>
            <a:cxnLst>
              <a:cxn ang="0">
                <a:pos x="connsiteX0" y="connsiteY0"/>
              </a:cxn>
              <a:cxn ang="0">
                <a:pos x="connsiteX1" y="connsiteY1"/>
              </a:cxn>
              <a:cxn ang="0">
                <a:pos x="connsiteX2" y="connsiteY2"/>
              </a:cxn>
              <a:cxn ang="0">
                <a:pos x="connsiteX3" y="connsiteY3"/>
              </a:cxn>
            </a:cxnLst>
            <a:rect l="l" t="t" r="r" b="b"/>
            <a:pathLst>
              <a:path w="2397211" h="2106210">
                <a:moveTo>
                  <a:pt x="0" y="882891"/>
                </a:moveTo>
                <a:cubicBezTo>
                  <a:pt x="278027" y="517337"/>
                  <a:pt x="556054" y="151783"/>
                  <a:pt x="815546" y="54989"/>
                </a:cubicBezTo>
                <a:cubicBezTo>
                  <a:pt x="1075038" y="-41805"/>
                  <a:pt x="1293341" y="-39746"/>
                  <a:pt x="1556952" y="302124"/>
                </a:cubicBezTo>
                <a:cubicBezTo>
                  <a:pt x="1820563" y="643994"/>
                  <a:pt x="2108887" y="1375102"/>
                  <a:pt x="2397211" y="2106210"/>
                </a:cubicBezTo>
              </a:path>
            </a:pathLst>
          </a:cu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TextBox 21">
            <a:extLst>
              <a:ext uri="{FF2B5EF4-FFF2-40B4-BE49-F238E27FC236}">
                <a16:creationId xmlns:a16="http://schemas.microsoft.com/office/drawing/2014/main" id="{47BE4FE4-4561-54A3-6CE8-59CC5BA438CE}"/>
              </a:ext>
            </a:extLst>
          </p:cNvPr>
          <p:cNvSpPr txBox="1"/>
          <p:nvPr/>
        </p:nvSpPr>
        <p:spPr>
          <a:xfrm>
            <a:off x="6807200" y="2453025"/>
            <a:ext cx="3552091" cy="1569660"/>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 It is exothermic, so the reactants have more energy than the products. </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67524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8" grpId="0"/>
      <p:bldP spid="11" grpId="0"/>
      <p:bldP spid="13" grpId="0"/>
      <p:bldP spid="14" grpId="0"/>
      <p:bldP spid="18" grpId="0"/>
      <p:bldP spid="21" grpId="0" animBg="1"/>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4F330-6D43-5B30-771D-329E1056ECCA}"/>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FDE76595-2D5A-9892-0369-913231A302CD}"/>
              </a:ext>
            </a:extLst>
          </p:cNvPr>
          <p:cNvSpPr txBox="1"/>
          <p:nvPr/>
        </p:nvSpPr>
        <p:spPr>
          <a:xfrm>
            <a:off x="417471" y="878226"/>
            <a:ext cx="1087315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Octane + oxygen </a:t>
            </a:r>
            <a:r>
              <a:rPr lang="en-US" sz="2400" b="1" dirty="0">
                <a:solidFill>
                  <a:schemeClr val="accent1"/>
                </a:solidFill>
                <a:latin typeface="Century Gothic" panose="020B0502020202020204" pitchFamily="34" charset="0"/>
                <a:sym typeface="Wingdings" pitchFamily="2" charset="2"/>
              </a:rPr>
              <a:t> carbon dioxide + water</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C7D3AD69-FAC4-8AF9-7B5E-6141B34D9697}"/>
              </a:ext>
            </a:extLst>
          </p:cNvPr>
          <p:cNvSpPr txBox="1"/>
          <p:nvPr/>
        </p:nvSpPr>
        <p:spPr>
          <a:xfrm>
            <a:off x="417471" y="1487826"/>
            <a:ext cx="10873153"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Sulfur impurities react with oxygen to form sulfur dioxide, which leads to acid rain. </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0183257D-2076-8A44-AAA6-3C232161471C}"/>
              </a:ext>
            </a:extLst>
          </p:cNvPr>
          <p:cNvSpPr txBox="1"/>
          <p:nvPr/>
        </p:nvSpPr>
        <p:spPr>
          <a:xfrm>
            <a:off x="451338" y="2436093"/>
            <a:ext cx="1087315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Carbon dioxide, as it is contributing to global warming. </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EF2912C3-570C-DA34-E07F-60E8B4A1F873}"/>
              </a:ext>
            </a:extLst>
          </p:cNvPr>
          <p:cNvSpPr txBox="1"/>
          <p:nvPr/>
        </p:nvSpPr>
        <p:spPr>
          <a:xfrm>
            <a:off x="451338" y="3045693"/>
            <a:ext cx="1087315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14.83%</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97E857B8-335D-95BA-02FA-A9233D529D24}"/>
              </a:ext>
            </a:extLst>
          </p:cNvPr>
          <p:cNvSpPr txBox="1"/>
          <p:nvPr/>
        </p:nvSpPr>
        <p:spPr>
          <a:xfrm>
            <a:off x="485205" y="3587559"/>
            <a:ext cx="1087315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7e. Water (vapour)/steam</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888130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702D9-256C-1A39-6247-D9BEF0BF1D42}"/>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60460FF7-FCBF-A4F4-F684-9667B63BA89E}"/>
                  </a:ext>
                </a:extLst>
              </p:cNvPr>
              <p:cNvSpPr txBox="1"/>
              <p:nvPr/>
            </p:nvSpPr>
            <p:spPr>
              <a:xfrm>
                <a:off x="425430" y="836822"/>
                <a:ext cx="5742432" cy="489364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a:t>
                </a:r>
              </a:p>
              <a:p>
                <a:r>
                  <a:rPr lang="en-US" sz="2400" b="1" dirty="0">
                    <a:solidFill>
                      <a:schemeClr val="accent1"/>
                    </a:solidFill>
                    <a:latin typeface="Century Gothic" panose="020B0502020202020204" pitchFamily="34" charset="0"/>
                  </a:rPr>
                  <a:t>Energy change = 2018 kJ/mol</a:t>
                </a:r>
              </a:p>
              <a:p>
                <a:r>
                  <a:rPr lang="en-US" sz="2400" b="1" dirty="0">
                    <a:solidFill>
                      <a:schemeClr val="accent1"/>
                    </a:solidFill>
                    <a:latin typeface="Century Gothic" panose="020B0502020202020204" pitchFamily="34" charset="0"/>
                  </a:rPr>
                  <a:t>Energy change = In-Out</a:t>
                </a:r>
              </a:p>
              <a:p>
                <a:r>
                  <a:rPr lang="en-US" sz="2400" b="1" dirty="0">
                    <a:solidFill>
                      <a:schemeClr val="accent1"/>
                    </a:solidFill>
                    <a:latin typeface="Century Gothic" panose="020B0502020202020204" pitchFamily="34" charset="0"/>
                  </a:rPr>
                  <a:t>In:</a:t>
                </a:r>
              </a:p>
              <a:p>
                <a:r>
                  <a:rPr lang="en-US" sz="2400" b="1" dirty="0">
                    <a:solidFill>
                      <a:schemeClr val="accent1"/>
                    </a:solidFill>
                    <a:latin typeface="Century Gothic" panose="020B0502020202020204" pitchFamily="34" charset="0"/>
                  </a:rPr>
                  <a:t>2</a:t>
                </a:r>
                <a14:m>
                  <m:oMath xmlns:m="http://schemas.openxmlformats.org/officeDocument/2006/math">
                    <m:r>
                      <a:rPr lang="en-US" sz="2400" b="1" i="1" smtClean="0">
                        <a:solidFill>
                          <a:schemeClr val="accent1"/>
                        </a:solidFill>
                        <a:latin typeface="Cambria Math" panose="02040503050406030204" pitchFamily="18" charset="0"/>
                      </a:rPr>
                      <m:t>𝒙</m:t>
                    </m:r>
                  </m:oMath>
                </a14:m>
                <a:r>
                  <a:rPr lang="en-US" sz="2400" b="1" dirty="0">
                    <a:solidFill>
                      <a:schemeClr val="accent1"/>
                    </a:solidFill>
                    <a:latin typeface="Century Gothic" panose="020B0502020202020204" pitchFamily="34" charset="0"/>
                  </a:rPr>
                  <a:t>+(8x413)+(5x498) = 5794 + 2</a:t>
                </a:r>
                <a14:m>
                  <m:oMath xmlns:m="http://schemas.openxmlformats.org/officeDocument/2006/math">
                    <m:r>
                      <a:rPr lang="en-US" sz="2400" b="1" i="1" smtClean="0">
                        <a:solidFill>
                          <a:schemeClr val="accent1"/>
                        </a:solidFill>
                        <a:latin typeface="Cambria Math" panose="02040503050406030204" pitchFamily="18" charset="0"/>
                      </a:rPr>
                      <m:t>𝒙</m:t>
                    </m:r>
                  </m:oMath>
                </a14:m>
                <a:endParaRPr lang="en-US" sz="2400" b="1" dirty="0">
                  <a:solidFill>
                    <a:schemeClr val="accent1"/>
                  </a:solidFill>
                  <a:latin typeface="Century Gothic" panose="020B0502020202020204" pitchFamily="34" charset="0"/>
                </a:endParaRPr>
              </a:p>
              <a:p>
                <a:r>
                  <a:rPr lang="en-US" sz="2400" b="1" dirty="0">
                    <a:solidFill>
                      <a:schemeClr val="accent1"/>
                    </a:solidFill>
                    <a:latin typeface="Century Gothic" panose="020B0502020202020204" pitchFamily="34" charset="0"/>
                  </a:rPr>
                  <a:t>Out:</a:t>
                </a:r>
              </a:p>
              <a:p>
                <a:r>
                  <a:rPr lang="en-US" sz="2400" b="1" dirty="0">
                    <a:solidFill>
                      <a:schemeClr val="accent1"/>
                    </a:solidFill>
                    <a:latin typeface="Century Gothic" panose="020B0502020202020204" pitchFamily="34" charset="0"/>
                  </a:rPr>
                  <a:t>(6x799)+(8x464) = 8506</a:t>
                </a:r>
              </a:p>
              <a:p>
                <a:r>
                  <a:rPr lang="en-US" sz="2400" b="1" dirty="0">
                    <a:solidFill>
                      <a:schemeClr val="accent1"/>
                    </a:solidFill>
                    <a:latin typeface="Century Gothic" panose="020B0502020202020204" pitchFamily="34" charset="0"/>
                  </a:rPr>
                  <a:t>Energy change = In-Out</a:t>
                </a:r>
              </a:p>
              <a:p>
                <a:r>
                  <a:rPr lang="en-US" sz="2400" b="1" dirty="0">
                    <a:solidFill>
                      <a:schemeClr val="accent1"/>
                    </a:solidFill>
                    <a:latin typeface="Century Gothic" panose="020B0502020202020204" pitchFamily="34" charset="0"/>
                  </a:rPr>
                  <a:t>2018 = In - 8506</a:t>
                </a:r>
              </a:p>
              <a:p>
                <a:r>
                  <a:rPr lang="en-US" sz="2400" b="1" dirty="0">
                    <a:solidFill>
                      <a:schemeClr val="accent1"/>
                    </a:solidFill>
                    <a:latin typeface="Century Gothic" panose="020B0502020202020204" pitchFamily="34" charset="0"/>
                  </a:rPr>
                  <a:t>In = (-)6488</a:t>
                </a:r>
              </a:p>
              <a:p>
                <a:r>
                  <a:rPr lang="en-US" sz="2400" b="1" dirty="0">
                    <a:solidFill>
                      <a:schemeClr val="accent1"/>
                    </a:solidFill>
                    <a:latin typeface="Century Gothic" panose="020B0502020202020204" pitchFamily="34" charset="0"/>
                  </a:rPr>
                  <a:t>5794 + 2</a:t>
                </a:r>
                <a14:m>
                  <m:oMath xmlns:m="http://schemas.openxmlformats.org/officeDocument/2006/math">
                    <m:r>
                      <a:rPr lang="en-US" sz="2400" b="1" i="1">
                        <a:solidFill>
                          <a:schemeClr val="accent1"/>
                        </a:solidFill>
                        <a:latin typeface="Cambria Math" panose="02040503050406030204" pitchFamily="18" charset="0"/>
                      </a:rPr>
                      <m:t>𝒙</m:t>
                    </m:r>
                  </m:oMath>
                </a14:m>
                <a:r>
                  <a:rPr lang="en-US" sz="2400" b="1" dirty="0">
                    <a:solidFill>
                      <a:schemeClr val="accent1"/>
                    </a:solidFill>
                    <a:latin typeface="Century Gothic" panose="020B0502020202020204" pitchFamily="34" charset="0"/>
                  </a:rPr>
                  <a:t> = 6488</a:t>
                </a:r>
              </a:p>
              <a:p>
                <a:r>
                  <a:rPr lang="en-US" sz="2400" b="1" dirty="0">
                    <a:solidFill>
                      <a:schemeClr val="accent1"/>
                    </a:solidFill>
                    <a:latin typeface="Century Gothic" panose="020B0502020202020204" pitchFamily="34" charset="0"/>
                  </a:rPr>
                  <a:t>2</a:t>
                </a:r>
                <a14:m>
                  <m:oMath xmlns:m="http://schemas.openxmlformats.org/officeDocument/2006/math">
                    <m:r>
                      <a:rPr lang="en-US" sz="2400" b="1" i="1">
                        <a:solidFill>
                          <a:schemeClr val="accent1"/>
                        </a:solidFill>
                        <a:latin typeface="Cambria Math" panose="02040503050406030204" pitchFamily="18" charset="0"/>
                      </a:rPr>
                      <m:t>𝒙</m:t>
                    </m:r>
                  </m:oMath>
                </a14:m>
                <a:r>
                  <a:rPr lang="en-US" sz="2400" b="1" dirty="0">
                    <a:solidFill>
                      <a:schemeClr val="accent1"/>
                    </a:solidFill>
                    <a:latin typeface="Century Gothic" panose="020B0502020202020204" pitchFamily="34" charset="0"/>
                  </a:rPr>
                  <a:t> = 694</a:t>
                </a:r>
              </a:p>
              <a:p>
                <a14:m>
                  <m:oMath xmlns:m="http://schemas.openxmlformats.org/officeDocument/2006/math">
                    <m:r>
                      <a:rPr lang="en-US" sz="2400" b="1" i="1" smtClean="0">
                        <a:solidFill>
                          <a:schemeClr val="accent1"/>
                        </a:solidFill>
                        <a:latin typeface="Cambria Math" panose="02040503050406030204" pitchFamily="18" charset="0"/>
                      </a:rPr>
                      <m:t>𝒙</m:t>
                    </m:r>
                    <m:r>
                      <a:rPr lang="en-GB" sz="2400" b="1" i="1" smtClean="0">
                        <a:solidFill>
                          <a:schemeClr val="accent1"/>
                        </a:solidFill>
                        <a:latin typeface="Cambria Math" panose="02040503050406030204" pitchFamily="18" charset="0"/>
                      </a:rPr>
                      <m:t> </m:t>
                    </m:r>
                  </m:oMath>
                </a14:m>
                <a:r>
                  <a:rPr lang="en-US" sz="2400" b="1" dirty="0">
                    <a:solidFill>
                      <a:schemeClr val="accent1"/>
                    </a:solidFill>
                    <a:latin typeface="Century Gothic" panose="020B0502020202020204" pitchFamily="34" charset="0"/>
                  </a:rPr>
                  <a:t>= 347 (kJ/mol)</a:t>
                </a:r>
              </a:p>
            </p:txBody>
          </p:sp>
        </mc:Choice>
        <mc:Fallback>
          <p:sp>
            <p:nvSpPr>
              <p:cNvPr id="3" name="TextBox 2">
                <a:extLst>
                  <a:ext uri="{FF2B5EF4-FFF2-40B4-BE49-F238E27FC236}">
                    <a16:creationId xmlns:a16="http://schemas.microsoft.com/office/drawing/2014/main" id="{60460FF7-FCBF-A4F4-F684-9667B63BA89E}"/>
                  </a:ext>
                </a:extLst>
              </p:cNvPr>
              <p:cNvSpPr txBox="1">
                <a:spLocks noRot="1" noChangeAspect="1" noMove="1" noResize="1" noEditPoints="1" noAdjustHandles="1" noChangeArrowheads="1" noChangeShapeType="1" noTextEdit="1"/>
              </p:cNvSpPr>
              <p:nvPr/>
            </p:nvSpPr>
            <p:spPr>
              <a:xfrm>
                <a:off x="425430" y="836822"/>
                <a:ext cx="5742432" cy="4893647"/>
              </a:xfrm>
              <a:prstGeom prst="rect">
                <a:avLst/>
              </a:prstGeom>
              <a:blipFill>
                <a:blip r:embed="rId2"/>
                <a:stretch>
                  <a:fillRect l="-1766" t="-1034" b="-1809"/>
                </a:stretch>
              </a:blipFill>
            </p:spPr>
            <p:txBody>
              <a:bodyPr/>
              <a:lstStyle/>
              <a:p>
                <a:r>
                  <a:rPr lang="en-GB">
                    <a:noFill/>
                  </a:rPr>
                  <a:t> </a:t>
                </a:r>
              </a:p>
            </p:txBody>
          </p:sp>
        </mc:Fallback>
      </mc:AlternateContent>
    </p:spTree>
    <p:extLst>
      <p:ext uri="{BB962C8B-B14F-4D97-AF65-F5344CB8AC3E}">
        <p14:creationId xmlns:p14="http://schemas.microsoft.com/office/powerpoint/2010/main" val="249114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9D29-C67E-A4CB-3D72-B1C4AF9AAFD5}"/>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B3D6FFCF-46A7-9D93-49B1-64F384288380}"/>
                  </a:ext>
                </a:extLst>
              </p:cNvPr>
              <p:cNvSpPr txBox="1"/>
              <p:nvPr/>
            </p:nvSpPr>
            <p:spPr>
              <a:xfrm>
                <a:off x="446939" y="719664"/>
                <a:ext cx="5129401" cy="5683735"/>
              </a:xfrm>
              <a:prstGeom prst="rect">
                <a:avLst/>
              </a:prstGeom>
              <a:noFill/>
            </p:spPr>
            <p:txBody>
              <a:bodyPr wrap="square" rtlCol="0">
                <a:spAutoFit/>
              </a:bodyPr>
              <a:lstStyle/>
              <a:p>
                <a:r>
                  <a:rPr lang="en-US" sz="2000" b="1" dirty="0">
                    <a:solidFill>
                      <a:schemeClr val="accent1"/>
                    </a:solidFill>
                    <a:latin typeface="Century Gothic" panose="020B0502020202020204" pitchFamily="34" charset="0"/>
                  </a:rPr>
                  <a:t>8b. </a:t>
                </a:r>
                <a:endParaRPr lang="en-GB" sz="2000" b="1" i="0" dirty="0">
                  <a:solidFill>
                    <a:schemeClr val="accent1"/>
                  </a:solidFill>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𝐂𝟑𝐇𝟖</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𝐂</m:t>
                      </m:r>
                      <m:r>
                        <a:rPr lang="en-GB" sz="2000" b="1" baseline="-25000">
                          <a:solidFill>
                            <a:schemeClr val="accent1"/>
                          </a:solidFill>
                          <a:latin typeface="Cambria Math" panose="02040503050406030204" pitchFamily="18" charset="0"/>
                        </a:rPr>
                        <m:t>𝟑</m:t>
                      </m:r>
                      <m:r>
                        <a:rPr lang="en-GB" sz="2000" b="1">
                          <a:solidFill>
                            <a:schemeClr val="accent1"/>
                          </a:solidFill>
                          <a:latin typeface="Cambria Math" panose="02040503050406030204" pitchFamily="18" charset="0"/>
                        </a:rPr>
                        <m:t>𝐇</m:t>
                      </m:r>
                      <m:r>
                        <a:rPr lang="en-GB" sz="2000" b="1" baseline="-25000">
                          <a:solidFill>
                            <a:schemeClr val="accent1"/>
                          </a:solidFill>
                          <a:latin typeface="Cambria Math" panose="02040503050406030204" pitchFamily="18" charset="0"/>
                        </a:rPr>
                        <m:t>𝟖</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𝟏𝟎𝟎</m:t>
                          </m:r>
                        </m:num>
                        <m:den>
                          <m:r>
                            <a:rPr lang="en-GB" sz="2000" b="1" i="1" smtClean="0">
                              <a:solidFill>
                                <a:schemeClr val="accent1"/>
                              </a:solidFill>
                              <a:latin typeface="Cambria Math" panose="02040503050406030204" pitchFamily="18" charset="0"/>
                            </a:rPr>
                            <m:t>𝟒𝟒</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𝟐𝟕𝟐𝟕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𝐎</m:t>
                      </m:r>
                      <m:r>
                        <a:rPr lang="en-GB" sz="2000" b="1" i="0" baseline="-25000" smtClean="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a:solidFill>
                                <a:schemeClr val="accent1"/>
                              </a:solidFill>
                              <a:latin typeface="Cambria Math" panose="02040503050406030204" pitchFamily="18" charset="0"/>
                            </a:rPr>
                            <m:t>𝐦𝐚𝐬𝐬</m:t>
                          </m:r>
                        </m:num>
                        <m:den>
                          <m:r>
                            <a:rPr lang="en-GB" sz="2000" b="1">
                              <a:solidFill>
                                <a:schemeClr val="accent1"/>
                              </a:solidFill>
                              <a:latin typeface="Cambria Math" panose="02040503050406030204" pitchFamily="18" charset="0"/>
                            </a:rPr>
                            <m:t>𝐌</m:t>
                          </m:r>
                          <m:r>
                            <a:rPr lang="en-GB" sz="2000" b="1" baseline="-2500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𝐎</m:t>
                      </m:r>
                      <m:r>
                        <a:rPr lang="en-GB" sz="2000" b="1" baseline="-25000">
                          <a:solidFill>
                            <a:schemeClr val="accent1"/>
                          </a:solidFill>
                          <a:latin typeface="Cambria Math" panose="02040503050406030204" pitchFamily="18" charset="0"/>
                        </a:rPr>
                        <m:t>𝟐</m:t>
                      </m:r>
                      <m:r>
                        <a:rPr lang="en-GB" sz="2000" b="1">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1" smtClean="0">
                              <a:solidFill>
                                <a:schemeClr val="accent1"/>
                              </a:solidFill>
                              <a:latin typeface="Cambria Math" panose="02040503050406030204" pitchFamily="18" charset="0"/>
                            </a:rPr>
                            <m:t>𝟔𝟎𝟎</m:t>
                          </m:r>
                        </m:num>
                        <m:den>
                          <m:r>
                            <a:rPr lang="en-GB" sz="2000" b="1" i="1" smtClean="0">
                              <a:solidFill>
                                <a:schemeClr val="accent1"/>
                              </a:solidFill>
                              <a:latin typeface="Cambria Math" panose="02040503050406030204" pitchFamily="18" charset="0"/>
                            </a:rPr>
                            <m:t>𝟑𝟐</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a:solidFill>
                            <a:schemeClr val="accent1"/>
                          </a:solidFill>
                          <a:latin typeface="Cambria Math" panose="02040503050406030204" pitchFamily="18" charset="0"/>
                        </a:rPr>
                        <m:t>𝐍𝐮𝐦𝐛𝐞𝐫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𝟏𝟖</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r>
                  <a:rPr lang="en-US" sz="2000" b="1" dirty="0">
                    <a:solidFill>
                      <a:schemeClr val="accent1"/>
                    </a:solidFill>
                    <a:latin typeface="Century Gothic" panose="020B0502020202020204" pitchFamily="34" charset="0"/>
                  </a:rPr>
                  <a:t>Mole ratio = 1:5</a:t>
                </a:r>
              </a:p>
              <a:p>
                <a14:m>
                  <m:oMath xmlns:m="http://schemas.openxmlformats.org/officeDocument/2006/math">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𝐎</m:t>
                    </m:r>
                    <m:r>
                      <a:rPr lang="en-GB" sz="2000" b="1" i="0" baseline="-25000" smtClean="0">
                        <a:solidFill>
                          <a:schemeClr val="accent1"/>
                        </a:solidFill>
                        <a:latin typeface="Cambria Math" panose="02040503050406030204" pitchFamily="18" charset="0"/>
                      </a:rPr>
                      <m:t>𝟐</m:t>
                    </m:r>
                    <m:r>
                      <a:rPr lang="en-GB" sz="2000" b="1" baseline="-2500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𝟐</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𝟐𝟕𝟐𝟕</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m:t>
                    </m:r>
                    <m:r>
                      <a:rPr lang="en-GB" sz="2000" b="1" i="0" baseline="-2500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𝐇</m:t>
                    </m:r>
                    <m:r>
                      <a:rPr lang="en-GB" sz="2000" b="1" i="0" baseline="-25000" smtClean="0">
                        <a:solidFill>
                          <a:schemeClr val="accent1"/>
                        </a:solidFill>
                        <a:latin typeface="Cambria Math" panose="02040503050406030204" pitchFamily="18" charset="0"/>
                      </a:rPr>
                      <m:t>𝟖</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𝟑𝟔</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oMath>
                </a14:m>
                <a:r>
                  <a:rPr lang="en-GB" sz="2000" b="1" dirty="0">
                    <a:solidFill>
                      <a:schemeClr val="accent1"/>
                    </a:solidFill>
                    <a:latin typeface="Century Gothic" panose="020B0502020202020204" pitchFamily="34" charset="0"/>
                  </a:rPr>
                  <a:t> (possible)</a:t>
                </a:r>
              </a:p>
              <a:p>
                <a14:m>
                  <m:oMath xmlns:m="http://schemas.openxmlformats.org/officeDocument/2006/math">
                    <m:r>
                      <a:rPr lang="en-GB" sz="2000" b="1">
                        <a:solidFill>
                          <a:schemeClr val="accent1"/>
                        </a:solidFill>
                        <a:latin typeface="Cambria Math" panose="02040503050406030204" pitchFamily="18" charset="0"/>
                      </a:rPr>
                      <m:t>𝐧𝐮𝐦𝐛𝐞𝐫</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𝐦𝐨𝐥𝐞𝐬</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m:t>
                    </m:r>
                    <m:r>
                      <a:rPr lang="en-GB" sz="2000" b="1" i="0" baseline="-2500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𝐇</m:t>
                    </m:r>
                    <m:r>
                      <a:rPr lang="en-GB" sz="2000" b="1" i="0" baseline="-25000" smtClean="0">
                        <a:solidFill>
                          <a:schemeClr val="accent1"/>
                        </a:solidFill>
                        <a:latin typeface="Cambria Math" panose="02040503050406030204" pitchFamily="18" charset="0"/>
                      </a:rPr>
                      <m:t>𝟖</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𝐧𝐞𝐞𝐝𝐞𝐝</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𝐭𝐨</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𝐫𝐞𝐚𝐜𝐭</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𝐰𝐢𝐭𝐡</m:t>
                    </m:r>
                    <m:r>
                      <a:rPr lang="en-GB" sz="2000" b="1">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𝟏𝟖</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m:t>
                    </m:r>
                    <m:r>
                      <a:rPr lang="en-GB" sz="2000" b="1">
                        <a:solidFill>
                          <a:schemeClr val="accent1"/>
                        </a:solidFill>
                        <a:latin typeface="Cambria Math" panose="02040503050406030204" pitchFamily="18" charset="0"/>
                      </a:rPr>
                      <m:t>𝟓</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𝐎𝟐</m:t>
                    </m:r>
                    <m:r>
                      <a:rPr lang="en-GB" sz="2000" b="1">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r>
                      <a:rPr lang="en-GB" sz="2000" b="1" i="0" smtClean="0">
                        <a:solidFill>
                          <a:schemeClr val="accent1"/>
                        </a:solidFill>
                        <a:latin typeface="Cambria Math" panose="02040503050406030204" pitchFamily="18" charset="0"/>
                      </a:rPr>
                      <m:t> </m:t>
                    </m:r>
                    <m:r>
                      <a:rPr lang="en-GB" sz="2000" b="1">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 </m:t>
                    </m:r>
                  </m:oMath>
                </a14:m>
                <a:r>
                  <a:rPr lang="en-GB" sz="2000" b="1" dirty="0">
                    <a:solidFill>
                      <a:schemeClr val="accent1"/>
                    </a:solidFill>
                    <a:latin typeface="Century Gothic" panose="020B0502020202020204" pitchFamily="34" charset="0"/>
                  </a:rPr>
                  <a:t>(not possible)</a:t>
                </a:r>
              </a:p>
              <a:p>
                <a:r>
                  <a:rPr lang="en-GB" sz="2000" b="1" dirty="0">
                    <a:solidFill>
                      <a:schemeClr val="accent1"/>
                    </a:solidFill>
                    <a:latin typeface="Century Gothic" panose="020B0502020202020204" pitchFamily="34" charset="0"/>
                  </a:rPr>
                  <a:t>Limiting reactant = C</a:t>
                </a:r>
                <a:r>
                  <a:rPr lang="en-GB" sz="2000" b="1" baseline="-25000" dirty="0">
                    <a:solidFill>
                      <a:schemeClr val="accent1"/>
                    </a:solidFill>
                    <a:latin typeface="Century Gothic" panose="020B0502020202020204" pitchFamily="34" charset="0"/>
                  </a:rPr>
                  <a:t>3</a:t>
                </a:r>
                <a:r>
                  <a:rPr lang="en-GB" sz="2000" b="1" dirty="0">
                    <a:solidFill>
                      <a:schemeClr val="accent1"/>
                    </a:solidFill>
                    <a:latin typeface="Century Gothic" panose="020B0502020202020204" pitchFamily="34" charset="0"/>
                  </a:rPr>
                  <a:t>H</a:t>
                </a:r>
                <a:r>
                  <a:rPr lang="en-GB" sz="2000" b="1" baseline="-25000" dirty="0">
                    <a:solidFill>
                      <a:schemeClr val="accent1"/>
                    </a:solidFill>
                    <a:latin typeface="Century Gothic" panose="020B0502020202020204" pitchFamily="34" charset="0"/>
                  </a:rPr>
                  <a:t>8</a:t>
                </a:r>
              </a:p>
            </p:txBody>
          </p:sp>
        </mc:Choice>
        <mc:Fallback>
          <p:sp>
            <p:nvSpPr>
              <p:cNvPr id="3" name="TextBox 2">
                <a:extLst>
                  <a:ext uri="{FF2B5EF4-FFF2-40B4-BE49-F238E27FC236}">
                    <a16:creationId xmlns:a16="http://schemas.microsoft.com/office/drawing/2014/main" id="{B3D6FFCF-46A7-9D93-49B1-64F384288380}"/>
                  </a:ext>
                </a:extLst>
              </p:cNvPr>
              <p:cNvSpPr txBox="1">
                <a:spLocks noRot="1" noChangeAspect="1" noMove="1" noResize="1" noEditPoints="1" noAdjustHandles="1" noChangeArrowheads="1" noChangeShapeType="1" noTextEdit="1"/>
              </p:cNvSpPr>
              <p:nvPr/>
            </p:nvSpPr>
            <p:spPr>
              <a:xfrm>
                <a:off x="446939" y="719664"/>
                <a:ext cx="5129401" cy="5683735"/>
              </a:xfrm>
              <a:prstGeom prst="rect">
                <a:avLst/>
              </a:prstGeom>
              <a:blipFill>
                <a:blip r:embed="rId2"/>
                <a:stretch>
                  <a:fillRect l="-1235" t="-891" r="-54074" b="-668"/>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4A474776-99A2-1092-7E29-A118D094B06B}"/>
                  </a:ext>
                </a:extLst>
              </p:cNvPr>
              <p:cNvSpPr txBox="1"/>
              <p:nvPr/>
            </p:nvSpPr>
            <p:spPr>
              <a:xfrm>
                <a:off x="5678508" y="599741"/>
                <a:ext cx="4826834" cy="2076722"/>
              </a:xfrm>
              <a:prstGeom prst="rect">
                <a:avLst/>
              </a:prstGeom>
              <a:noFill/>
            </p:spPr>
            <p:txBody>
              <a:bodyPr wrap="none" rtlCol="0">
                <a:spAutoFit/>
              </a:bodyPr>
              <a:lstStyle/>
              <a:p>
                <a:r>
                  <a:rPr lang="en-US" sz="2000" b="1" dirty="0">
                    <a:solidFill>
                      <a:schemeClr val="accent1"/>
                    </a:solidFill>
                    <a:latin typeface="Century Gothic" panose="020B0502020202020204" pitchFamily="34" charset="0"/>
                  </a:rPr>
                  <a:t>Mole ratio = 1:3</a:t>
                </a: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𝐂𝐎𝟐</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𝟔</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𝟖𝟏𝟖𝟏</m:t>
                      </m:r>
                      <m:r>
                        <a:rPr lang="en-GB" sz="2000" b="1" i="0" smtClean="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a:solidFill>
                            <a:schemeClr val="accent1"/>
                          </a:solidFill>
                          <a:latin typeface="Cambria Math" panose="02040503050406030204" pitchFamily="18" charset="0"/>
                        </a:rPr>
                        <m:t>𝐍𝐮𝐦𝐛𝐞𝐫</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𝐨𝐟</m:t>
                      </m:r>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𝐂𝐎</m:t>
                      </m:r>
                      <m:r>
                        <a:rPr lang="en-GB" sz="2000" b="1" i="0" baseline="-25000" smtClean="0">
                          <a:solidFill>
                            <a:schemeClr val="accent1"/>
                          </a:solidFill>
                          <a:latin typeface="Cambria Math" panose="02040503050406030204" pitchFamily="18" charset="0"/>
                        </a:rPr>
                        <m:t>𝟐</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0">
                              <a:solidFill>
                                <a:schemeClr val="accent1"/>
                              </a:solidFill>
                              <a:latin typeface="Cambria Math" panose="02040503050406030204" pitchFamily="18" charset="0"/>
                            </a:rPr>
                            <m:t>𝐌</m:t>
                          </m:r>
                          <m:r>
                            <a:rPr lang="en-GB" sz="2000" b="1" i="0" baseline="-25000">
                              <a:solidFill>
                                <a:schemeClr val="accent1"/>
                              </a:solidFill>
                              <a:latin typeface="Cambria Math" panose="02040503050406030204" pitchFamily="18" charset="0"/>
                            </a:rPr>
                            <m:t>𝐫</m:t>
                          </m:r>
                        </m:den>
                      </m:f>
                    </m:oMath>
                  </m:oMathPara>
                </a14:m>
                <a:endParaRPr lang="en-US"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𝟔</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𝟖𝟏𝟖𝟏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a:solidFill>
                            <a:schemeClr val="accent1"/>
                          </a:solidFill>
                          <a:latin typeface="Cambria Math" panose="02040503050406030204" pitchFamily="18" charset="0"/>
                        </a:rPr>
                        <m:t>= </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𝐦𝐚𝐬𝐬</m:t>
                          </m:r>
                        </m:num>
                        <m:den>
                          <m:r>
                            <a:rPr lang="en-GB" sz="2000" b="1" i="1" smtClean="0">
                              <a:solidFill>
                                <a:schemeClr val="accent1"/>
                              </a:solidFill>
                              <a:latin typeface="Cambria Math" panose="02040503050406030204" pitchFamily="18" charset="0"/>
                            </a:rPr>
                            <m:t>𝟒𝟒</m:t>
                          </m:r>
                        </m:den>
                      </m:f>
                    </m:oMath>
                  </m:oMathPara>
                </a14:m>
                <a:endParaRPr lang="en-GB" sz="2000" b="1" baseline="-25000"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𝟑𝟎𝟎</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US" sz="2000" b="1" dirty="0">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4A474776-99A2-1092-7E29-A118D094B06B}"/>
                  </a:ext>
                </a:extLst>
              </p:cNvPr>
              <p:cNvSpPr txBox="1">
                <a:spLocks noRot="1" noChangeAspect="1" noMove="1" noResize="1" noEditPoints="1" noAdjustHandles="1" noChangeArrowheads="1" noChangeShapeType="1" noTextEdit="1"/>
              </p:cNvSpPr>
              <p:nvPr/>
            </p:nvSpPr>
            <p:spPr>
              <a:xfrm>
                <a:off x="5678508" y="599741"/>
                <a:ext cx="4826834" cy="2076722"/>
              </a:xfrm>
              <a:prstGeom prst="rect">
                <a:avLst/>
              </a:prstGeom>
              <a:blipFill>
                <a:blip r:embed="rId3"/>
                <a:stretch>
                  <a:fillRect l="-1312" t="-1829" b="-3049"/>
                </a:stretch>
              </a:blipFill>
            </p:spPr>
            <p:txBody>
              <a:bodyPr/>
              <a:lstStyle/>
              <a:p>
                <a:r>
                  <a:rPr lang="en-GB">
                    <a:noFill/>
                  </a:rPr>
                  <a:t> </a:t>
                </a:r>
              </a:p>
            </p:txBody>
          </p:sp>
        </mc:Fallback>
      </mc:AlternateContent>
    </p:spTree>
    <p:extLst>
      <p:ext uri="{BB962C8B-B14F-4D97-AF65-F5344CB8AC3E}">
        <p14:creationId xmlns:p14="http://schemas.microsoft.com/office/powerpoint/2010/main" val="110810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Which is the correct general equation for the combustion of alkanes?</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Alkane + water </a:t>
            </a:r>
            <a:r>
              <a:rPr lang="en-GB" sz="2400" dirty="0">
                <a:latin typeface="Century Gothic" panose="020B0502020202020204" pitchFamily="34" charset="0"/>
                <a:sym typeface="Wingdings" pitchFamily="2" charset="2"/>
              </a:rPr>
              <a:t> oxygen + carbon dioxide</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Alkane + oxygen </a:t>
            </a:r>
            <a:r>
              <a:rPr lang="en-GB" sz="2400" dirty="0">
                <a:latin typeface="Century Gothic" panose="020B0502020202020204" pitchFamily="34" charset="0"/>
                <a:sym typeface="Wingdings" pitchFamily="2" charset="2"/>
              </a:rPr>
              <a:t> water + carbon dioxide</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sym typeface="Wingdings" pitchFamily="2" charset="2"/>
              </a:rPr>
              <a:t>C. Alkane + air  water + carbon dioxide</a:t>
            </a:r>
          </a:p>
          <a:p>
            <a:pPr lvl="1"/>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484591" y="2630198"/>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Which is an advantage of burning hydrocarbons?</a:t>
            </a:r>
          </a:p>
          <a:p>
            <a:pPr marL="914400" lvl="1" indent="-457200">
              <a:buFont typeface="Wingdings" pitchFamily="2" charset="2"/>
              <a:buChar char="q"/>
            </a:pPr>
            <a:r>
              <a:rPr lang="en-GB" sz="2400" dirty="0">
                <a:latin typeface="Century Gothic" panose="020B0502020202020204" pitchFamily="34" charset="0"/>
              </a:rPr>
              <a:t>A. It releases lots of energy</a:t>
            </a:r>
          </a:p>
          <a:p>
            <a:pPr marL="914400" lvl="1" indent="-457200">
              <a:buFont typeface="Wingdings" pitchFamily="2" charset="2"/>
              <a:buChar char="q"/>
            </a:pPr>
            <a:r>
              <a:rPr lang="en-GB" sz="2400" dirty="0">
                <a:latin typeface="Century Gothic" panose="020B0502020202020204" pitchFamily="34" charset="0"/>
              </a:rPr>
              <a:t>B. It releases carbon dioxide</a:t>
            </a:r>
          </a:p>
          <a:p>
            <a:pPr marL="914400" lvl="1" indent="-457200">
              <a:buFont typeface="Wingdings" pitchFamily="2" charset="2"/>
              <a:buChar char="q"/>
            </a:pPr>
            <a:r>
              <a:rPr lang="en-GB" sz="2400" dirty="0">
                <a:latin typeface="Century Gothic" panose="020B0502020202020204" pitchFamily="34" charset="0"/>
              </a:rPr>
              <a:t>C. It releases water</a:t>
            </a:r>
          </a:p>
        </p:txBody>
      </p:sp>
      <p:sp>
        <p:nvSpPr>
          <p:cNvPr id="5" name="TextBox 4">
            <a:extLst>
              <a:ext uri="{FF2B5EF4-FFF2-40B4-BE49-F238E27FC236}">
                <a16:creationId xmlns:a16="http://schemas.microsoft.com/office/drawing/2014/main" id="{FA56AB9A-831D-8048-BB27-E49EAE012180}"/>
              </a:ext>
            </a:extLst>
          </p:cNvPr>
          <p:cNvSpPr txBox="1"/>
          <p:nvPr/>
        </p:nvSpPr>
        <p:spPr>
          <a:xfrm>
            <a:off x="464688" y="4420013"/>
            <a:ext cx="10965312" cy="1938992"/>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When does incomplete combustion take place?</a:t>
            </a:r>
          </a:p>
          <a:p>
            <a:pPr marL="914400" lvl="1" indent="-457200">
              <a:buFont typeface="Wingdings" pitchFamily="2" charset="2"/>
              <a:buChar char="q"/>
            </a:pPr>
            <a:r>
              <a:rPr lang="en-GB" sz="2400" dirty="0">
                <a:latin typeface="Century Gothic" panose="020B0502020202020204" pitchFamily="34" charset="0"/>
              </a:rPr>
              <a:t>A. If there is not enough oxygen</a:t>
            </a:r>
          </a:p>
          <a:p>
            <a:pPr marL="914400" lvl="1" indent="-457200">
              <a:buFont typeface="Wingdings" pitchFamily="2" charset="2"/>
              <a:buChar char="q"/>
            </a:pPr>
            <a:r>
              <a:rPr lang="en-GB" sz="2400" dirty="0">
                <a:latin typeface="Century Gothic" panose="020B0502020202020204" pitchFamily="34" charset="0"/>
              </a:rPr>
              <a:t>B. If there is not enough alkane</a:t>
            </a:r>
          </a:p>
          <a:p>
            <a:pPr marL="914400" lvl="1" indent="-457200">
              <a:buFont typeface="Wingdings" pitchFamily="2" charset="2"/>
              <a:buChar char="q"/>
            </a:pPr>
            <a:r>
              <a:rPr lang="en-GB" sz="2400" dirty="0">
                <a:latin typeface="Century Gothic" panose="020B0502020202020204" pitchFamily="34" charset="0"/>
              </a:rPr>
              <a:t>C. If there is not the same amount of alkane and oxygen</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0300" y="1364345"/>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49818" y="2805391"/>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10186" y="4595417"/>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19267365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6317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Combustion of Hydrocarbons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process used to separate crude oil.</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how this process separates crude oil.</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the pattern of viscosity as hydrocarbon chains get longer.</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Name the alkane that contains two carbon atoms.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Explain the difference between an exothermic and an endothermic reaction. </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11106980" cy="156966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Name the compound with the formula CH</a:t>
            </a:r>
            <a:r>
              <a:rPr lang="en-US" sz="2400" baseline="-25000" dirty="0">
                <a:solidFill>
                  <a:schemeClr val="dk1"/>
                </a:solidFill>
                <a:latin typeface="Century Gothic"/>
                <a:ea typeface="Century Gothic"/>
                <a:cs typeface="Century Gothic"/>
                <a:sym typeface="Century Gothic"/>
              </a:rPr>
              <a:t>4</a:t>
            </a:r>
            <a:r>
              <a:rPr lang="en-US" sz="2400" dirty="0">
                <a:solidFill>
                  <a:schemeClr val="dk1"/>
                </a:solidFill>
                <a:latin typeface="Century Gothic"/>
                <a:ea typeface="Century Gothic"/>
                <a:cs typeface="Century Gothic"/>
                <a:sym typeface="Century Gothic"/>
              </a:rPr>
              <a:t>. </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relative formula mass of propane. C=12, H=1</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Calculate the percentage by mass of carbon in ethane.</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504749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Combustion of Hydrocarbons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Many of the hydrocarbons in crude oil are used as fuels. A fuel is any substance that is burned to release energy. Combustion is the chemical reaction that takes place when a substance burns in air, so when hydrocarbons are burned, these are combustion reactions. These reactions are useful as they are highly exothermic, which means they transfer a large amount of energy to the surroundings. The main advantage of burning hydrocarbons is this release of energy, although there are also disadvantages. Combustion of hydrocarbons produces carbon dioxide as a product, which contributes to global warming. Scientists and companies are developing new fuels that are less harmful to the environment, but humans are still dependent on crude oil as a fuel source for heating homes, gas for cooking and fuel for cars and other modes of transport. </a:t>
            </a:r>
            <a:endParaRPr lang="en-GB" sz="2400" dirty="0">
              <a:solidFill>
                <a:srgbClr val="000000"/>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809315"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a fuel.</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Explain what is meant by a combustion reaction.</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combustion of hydrocarbons is a useful chemical reaction.</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 disadvantage of burning hydrocarbons.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two uses of hydrocarbons for humans.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Combustion of Hydrocarbons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State the general equation for the combustion of alkanes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the advantages and disadvantages of the combustion of hydrocarbons </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the difference between complete and incomplete combustion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2980885"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exothermic</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177247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alkane</a:t>
            </a:r>
          </a:p>
        </p:txBody>
      </p:sp>
      <p:sp>
        <p:nvSpPr>
          <p:cNvPr id="5" name="Rectangle 4">
            <a:extLst>
              <a:ext uri="{FF2B5EF4-FFF2-40B4-BE49-F238E27FC236}">
                <a16:creationId xmlns:a16="http://schemas.microsoft.com/office/drawing/2014/main" id="{256AC14D-8E50-740F-1DA9-E031CE12D4BD}"/>
              </a:ext>
            </a:extLst>
          </p:cNvPr>
          <p:cNvSpPr/>
          <p:nvPr/>
        </p:nvSpPr>
        <p:spPr>
          <a:xfrm>
            <a:off x="3836505" y="5000402"/>
            <a:ext cx="2293362"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combustion</a:t>
            </a:r>
          </a:p>
        </p:txBody>
      </p:sp>
      <p:sp>
        <p:nvSpPr>
          <p:cNvPr id="7" name="Rectangle 6">
            <a:extLst>
              <a:ext uri="{FF2B5EF4-FFF2-40B4-BE49-F238E27FC236}">
                <a16:creationId xmlns:a16="http://schemas.microsoft.com/office/drawing/2014/main" id="{721D3180-3077-A645-EE0D-E910FF436CA9}"/>
              </a:ext>
            </a:extLst>
          </p:cNvPr>
          <p:cNvSpPr/>
          <p:nvPr/>
        </p:nvSpPr>
        <p:spPr>
          <a:xfrm>
            <a:off x="6180668" y="5000402"/>
            <a:ext cx="2438399"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incomplete</a:t>
            </a:r>
          </a:p>
        </p:txBody>
      </p:sp>
      <p:sp>
        <p:nvSpPr>
          <p:cNvPr id="12" name="Rectangle 11">
            <a:extLst>
              <a:ext uri="{FF2B5EF4-FFF2-40B4-BE49-F238E27FC236}">
                <a16:creationId xmlns:a16="http://schemas.microsoft.com/office/drawing/2014/main" id="{E977144D-1BC5-68A1-AD8D-AFD769D90983}"/>
              </a:ext>
            </a:extLst>
          </p:cNvPr>
          <p:cNvSpPr/>
          <p:nvPr/>
        </p:nvSpPr>
        <p:spPr>
          <a:xfrm>
            <a:off x="4995334" y="5755777"/>
            <a:ext cx="2387599"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oxidation</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4" name="Picture 3">
            <a:extLst>
              <a:ext uri="{FF2B5EF4-FFF2-40B4-BE49-F238E27FC236}">
                <a16:creationId xmlns:a16="http://schemas.microsoft.com/office/drawing/2014/main" id="{C1654CA5-9724-F307-D32D-BD211E42CAB7}"/>
              </a:ext>
            </a:extLst>
          </p:cNvPr>
          <p:cNvPicPr>
            <a:picLocks noChangeAspect="1"/>
          </p:cNvPicPr>
          <p:nvPr/>
        </p:nvPicPr>
        <p:blipFill>
          <a:blip r:embed="rId3"/>
          <a:stretch>
            <a:fillRect/>
          </a:stretch>
        </p:blipFill>
        <p:spPr>
          <a:xfrm>
            <a:off x="6908799" y="4180088"/>
            <a:ext cx="4487333" cy="251789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67596A-D123-3293-4D12-08557B7ADF66}"/>
              </a:ext>
            </a:extLst>
          </p:cNvPr>
          <p:cNvSpPr txBox="1">
            <a:spLocks/>
          </p:cNvSpPr>
          <p:nvPr/>
        </p:nvSpPr>
        <p:spPr>
          <a:xfrm>
            <a:off x="489200" y="0"/>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GB" dirty="0">
                <a:latin typeface="Century Gothic" panose="020B0502020202020204" pitchFamily="34" charset="0"/>
              </a:rPr>
              <a:t>Combustion of Hydrocarbons</a:t>
            </a:r>
          </a:p>
        </p:txBody>
      </p:sp>
      <p:sp>
        <p:nvSpPr>
          <p:cNvPr id="4" name="TextBox 3">
            <a:extLst>
              <a:ext uri="{FF2B5EF4-FFF2-40B4-BE49-F238E27FC236}">
                <a16:creationId xmlns:a16="http://schemas.microsoft.com/office/drawing/2014/main" id="{DEC73E11-4AA5-BC04-858E-698F98122156}"/>
              </a:ext>
            </a:extLst>
          </p:cNvPr>
          <p:cNvSpPr txBox="1"/>
          <p:nvPr/>
        </p:nvSpPr>
        <p:spPr>
          <a:xfrm>
            <a:off x="406187" y="1132848"/>
            <a:ext cx="10879434" cy="461665"/>
          </a:xfrm>
          <a:prstGeom prst="rect">
            <a:avLst/>
          </a:prstGeom>
          <a:noFill/>
        </p:spPr>
        <p:txBody>
          <a:bodyPr wrap="square" rtlCol="0">
            <a:spAutoFit/>
          </a:bodyPr>
          <a:lstStyle/>
          <a:p>
            <a:r>
              <a:rPr lang="en-GB" sz="2400" dirty="0">
                <a:latin typeface="Century Gothic" panose="020B0502020202020204" pitchFamily="34" charset="0"/>
              </a:rPr>
              <a:t>Many of the hydrocarbons found in crude oil can undergo </a:t>
            </a:r>
            <a:r>
              <a:rPr lang="en-GB" sz="2400" b="1" dirty="0">
                <a:latin typeface="Century Gothic" panose="020B0502020202020204" pitchFamily="34" charset="0"/>
              </a:rPr>
              <a:t>combustion</a:t>
            </a:r>
            <a:r>
              <a:rPr lang="en-GB" sz="2400" dirty="0">
                <a:latin typeface="Century Gothic" panose="020B0502020202020204" pitchFamily="34" charset="0"/>
              </a:rPr>
              <a:t>.</a:t>
            </a:r>
          </a:p>
        </p:txBody>
      </p:sp>
      <p:sp>
        <p:nvSpPr>
          <p:cNvPr id="5" name="TextBox 4">
            <a:extLst>
              <a:ext uri="{FF2B5EF4-FFF2-40B4-BE49-F238E27FC236}">
                <a16:creationId xmlns:a16="http://schemas.microsoft.com/office/drawing/2014/main" id="{526DA500-0535-E8A4-66C5-F73D3FFC0EC4}"/>
              </a:ext>
            </a:extLst>
          </p:cNvPr>
          <p:cNvSpPr txBox="1"/>
          <p:nvPr/>
        </p:nvSpPr>
        <p:spPr>
          <a:xfrm>
            <a:off x="390145" y="1742447"/>
            <a:ext cx="10879434" cy="830997"/>
          </a:xfrm>
          <a:prstGeom prst="rect">
            <a:avLst/>
          </a:prstGeom>
          <a:noFill/>
        </p:spPr>
        <p:txBody>
          <a:bodyPr wrap="square" rtlCol="0">
            <a:spAutoFit/>
          </a:bodyPr>
          <a:lstStyle/>
          <a:p>
            <a:r>
              <a:rPr lang="en-GB" sz="2400" dirty="0">
                <a:latin typeface="Century Gothic" panose="020B0502020202020204" pitchFamily="34" charset="0"/>
              </a:rPr>
              <a:t>Combustion of hydrocarbons releases a lot of </a:t>
            </a:r>
            <a:r>
              <a:rPr lang="en-GB" sz="2400" b="1" dirty="0">
                <a:latin typeface="Century Gothic" panose="020B0502020202020204" pitchFamily="34" charset="0"/>
              </a:rPr>
              <a:t>energy</a:t>
            </a:r>
            <a:r>
              <a:rPr lang="en-GB" sz="2400" dirty="0">
                <a:latin typeface="Century Gothic" panose="020B0502020202020204" pitchFamily="34" charset="0"/>
              </a:rPr>
              <a:t>, which is why they are useful as </a:t>
            </a:r>
            <a:r>
              <a:rPr lang="en-GB" sz="2400" b="1" dirty="0">
                <a:latin typeface="Century Gothic" panose="020B0502020202020204" pitchFamily="34" charset="0"/>
              </a:rPr>
              <a:t>fuels</a:t>
            </a:r>
            <a:r>
              <a:rPr lang="en-GB" sz="2400" dirty="0">
                <a:latin typeface="Century Gothic" panose="020B0502020202020204" pitchFamily="34" charset="0"/>
              </a:rPr>
              <a:t>.  </a:t>
            </a:r>
          </a:p>
        </p:txBody>
      </p:sp>
      <p:sp>
        <p:nvSpPr>
          <p:cNvPr id="7" name="TextBox 6">
            <a:extLst>
              <a:ext uri="{FF2B5EF4-FFF2-40B4-BE49-F238E27FC236}">
                <a16:creationId xmlns:a16="http://schemas.microsoft.com/office/drawing/2014/main" id="{CAE57804-9C22-4A02-89F9-E9F072297ADB}"/>
              </a:ext>
            </a:extLst>
          </p:cNvPr>
          <p:cNvSpPr txBox="1"/>
          <p:nvPr/>
        </p:nvSpPr>
        <p:spPr>
          <a:xfrm>
            <a:off x="422229" y="2929563"/>
            <a:ext cx="10879434" cy="461665"/>
          </a:xfrm>
          <a:prstGeom prst="rect">
            <a:avLst/>
          </a:prstGeom>
          <a:noFill/>
        </p:spPr>
        <p:txBody>
          <a:bodyPr wrap="square" rtlCol="0">
            <a:spAutoFit/>
          </a:bodyPr>
          <a:lstStyle/>
          <a:p>
            <a:r>
              <a:rPr lang="en-GB" sz="2400" dirty="0">
                <a:latin typeface="Century Gothic" panose="020B0502020202020204" pitchFamily="34" charset="0"/>
              </a:rPr>
              <a:t>The general equation for the combustion of alkanes is:</a:t>
            </a:r>
          </a:p>
        </p:txBody>
      </p:sp>
      <p:sp>
        <p:nvSpPr>
          <p:cNvPr id="8" name="TextBox 7">
            <a:extLst>
              <a:ext uri="{FF2B5EF4-FFF2-40B4-BE49-F238E27FC236}">
                <a16:creationId xmlns:a16="http://schemas.microsoft.com/office/drawing/2014/main" id="{B9C093B3-24B7-405F-191F-76C1ED86B9E5}"/>
              </a:ext>
            </a:extLst>
          </p:cNvPr>
          <p:cNvSpPr txBox="1"/>
          <p:nvPr/>
        </p:nvSpPr>
        <p:spPr>
          <a:xfrm>
            <a:off x="1721640" y="3579268"/>
            <a:ext cx="7157665" cy="461665"/>
          </a:xfrm>
          <a:prstGeom prst="rect">
            <a:avLst/>
          </a:prstGeom>
          <a:noFill/>
        </p:spPr>
        <p:txBody>
          <a:bodyPr wrap="square" rtlCol="0">
            <a:spAutoFit/>
          </a:bodyPr>
          <a:lstStyle/>
          <a:p>
            <a:r>
              <a:rPr lang="en-GB" sz="2400" b="1" dirty="0">
                <a:latin typeface="Century Gothic" panose="020B0502020202020204" pitchFamily="34" charset="0"/>
              </a:rPr>
              <a:t>Alkane + oxygen </a:t>
            </a:r>
            <a:r>
              <a:rPr lang="en-GB" sz="2400" b="1" dirty="0">
                <a:latin typeface="Century Gothic" panose="020B0502020202020204" pitchFamily="34" charset="0"/>
                <a:sym typeface="Wingdings" pitchFamily="2" charset="2"/>
              </a:rPr>
              <a:t> carbon dioxide + water</a:t>
            </a:r>
            <a:endParaRPr lang="en-GB" sz="2400" b="1" dirty="0">
              <a:latin typeface="Century Gothic" panose="020B0502020202020204" pitchFamily="34" charset="0"/>
            </a:endParaRPr>
          </a:p>
        </p:txBody>
      </p:sp>
      <p:pic>
        <p:nvPicPr>
          <p:cNvPr id="1026" name="Picture 2" descr="Bunsen Burner, Gas, Flame, Blue Flame">
            <a:extLst>
              <a:ext uri="{FF2B5EF4-FFF2-40B4-BE49-F238E27FC236}">
                <a16:creationId xmlns:a16="http://schemas.microsoft.com/office/drawing/2014/main" id="{98049D93-E2DF-DD72-9A80-EEE0791B3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7236" y="2208464"/>
            <a:ext cx="2159000" cy="4318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6F3DCC0-3786-A4BE-8294-A86B6D4FDB3E}"/>
              </a:ext>
            </a:extLst>
          </p:cNvPr>
          <p:cNvSpPr txBox="1"/>
          <p:nvPr/>
        </p:nvSpPr>
        <p:spPr>
          <a:xfrm>
            <a:off x="542545" y="4577087"/>
            <a:ext cx="8581135" cy="830997"/>
          </a:xfrm>
          <a:prstGeom prst="rect">
            <a:avLst/>
          </a:prstGeom>
          <a:noFill/>
        </p:spPr>
        <p:txBody>
          <a:bodyPr wrap="square" rtlCol="0">
            <a:spAutoFit/>
          </a:bodyPr>
          <a:lstStyle/>
          <a:p>
            <a:r>
              <a:rPr lang="en-GB" sz="2400" dirty="0">
                <a:latin typeface="Century Gothic" panose="020B0502020202020204" pitchFamily="34" charset="0"/>
              </a:rPr>
              <a:t>Carbon and hydrogen from the alkane are both </a:t>
            </a:r>
            <a:r>
              <a:rPr lang="en-GB" sz="2400" b="1" dirty="0">
                <a:latin typeface="Century Gothic" panose="020B0502020202020204" pitchFamily="34" charset="0"/>
              </a:rPr>
              <a:t>oxidised</a:t>
            </a:r>
            <a:r>
              <a:rPr lang="en-GB" sz="2400" dirty="0">
                <a:latin typeface="Century Gothic" panose="020B0502020202020204" pitchFamily="34" charset="0"/>
              </a:rPr>
              <a:t> as they </a:t>
            </a:r>
            <a:r>
              <a:rPr lang="en-GB" sz="2400" b="1" dirty="0">
                <a:latin typeface="Century Gothic" panose="020B0502020202020204" pitchFamily="34" charset="0"/>
              </a:rPr>
              <a:t>gain oxygen</a:t>
            </a:r>
            <a:r>
              <a:rPr lang="en-GB" sz="2400" dirty="0">
                <a:latin typeface="Century Gothic" panose="020B0502020202020204" pitchFamily="34" charset="0"/>
              </a:rPr>
              <a:t>. </a:t>
            </a:r>
          </a:p>
        </p:txBody>
      </p:sp>
    </p:spTree>
    <p:extLst>
      <p:ext uri="{BB962C8B-B14F-4D97-AF65-F5344CB8AC3E}">
        <p14:creationId xmlns:p14="http://schemas.microsoft.com/office/powerpoint/2010/main" val="75634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B92FD-33E4-0D48-B9E7-03730FD2B674}"/>
              </a:ext>
            </a:extLst>
          </p:cNvPr>
          <p:cNvSpPr>
            <a:spLocks noGrp="1"/>
          </p:cNvSpPr>
          <p:nvPr>
            <p:ph type="title"/>
          </p:nvPr>
        </p:nvSpPr>
        <p:spPr/>
        <p:txBody>
          <a:bodyPr/>
          <a:lstStyle/>
          <a:p>
            <a:r>
              <a:rPr lang="en-GB" dirty="0">
                <a:latin typeface="Century Gothic" panose="020B0502020202020204" pitchFamily="34" charset="0"/>
              </a:rPr>
              <a:t>Complete Combustion</a:t>
            </a:r>
          </a:p>
        </p:txBody>
      </p:sp>
      <p:sp>
        <p:nvSpPr>
          <p:cNvPr id="4" name="TextBox 3">
            <a:extLst>
              <a:ext uri="{FF2B5EF4-FFF2-40B4-BE49-F238E27FC236}">
                <a16:creationId xmlns:a16="http://schemas.microsoft.com/office/drawing/2014/main" id="{080F4EB7-08E8-8379-46C5-D234437E93C3}"/>
              </a:ext>
            </a:extLst>
          </p:cNvPr>
          <p:cNvSpPr txBox="1"/>
          <p:nvPr/>
        </p:nvSpPr>
        <p:spPr>
          <a:xfrm>
            <a:off x="471425" y="1010927"/>
            <a:ext cx="10879434" cy="830997"/>
          </a:xfrm>
          <a:prstGeom prst="rect">
            <a:avLst/>
          </a:prstGeom>
          <a:noFill/>
        </p:spPr>
        <p:txBody>
          <a:bodyPr wrap="square" rtlCol="0">
            <a:spAutoFit/>
          </a:bodyPr>
          <a:lstStyle/>
          <a:p>
            <a:r>
              <a:rPr lang="en-GB" sz="2400" dirty="0">
                <a:latin typeface="Century Gothic" panose="020B0502020202020204" pitchFamily="34" charset="0"/>
              </a:rPr>
              <a:t>When there is a good supply of air (and therefore oxygen), complete combustion takes place.</a:t>
            </a:r>
          </a:p>
        </p:txBody>
      </p:sp>
      <p:sp>
        <p:nvSpPr>
          <p:cNvPr id="5" name="TextBox 4">
            <a:extLst>
              <a:ext uri="{FF2B5EF4-FFF2-40B4-BE49-F238E27FC236}">
                <a16:creationId xmlns:a16="http://schemas.microsoft.com/office/drawing/2014/main" id="{44933F1C-1758-FB00-CC72-317B14364EE4}"/>
              </a:ext>
            </a:extLst>
          </p:cNvPr>
          <p:cNvSpPr txBox="1"/>
          <p:nvPr/>
        </p:nvSpPr>
        <p:spPr>
          <a:xfrm>
            <a:off x="2351560" y="1933348"/>
            <a:ext cx="7157665" cy="461665"/>
          </a:xfrm>
          <a:prstGeom prst="rect">
            <a:avLst/>
          </a:prstGeom>
          <a:noFill/>
        </p:spPr>
        <p:txBody>
          <a:bodyPr wrap="square" rtlCol="0">
            <a:spAutoFit/>
          </a:bodyPr>
          <a:lstStyle/>
          <a:p>
            <a:r>
              <a:rPr lang="en-GB" sz="2400" b="1" dirty="0">
                <a:latin typeface="Century Gothic" panose="020B0502020202020204" pitchFamily="34" charset="0"/>
              </a:rPr>
              <a:t>Alkane + oxygen </a:t>
            </a:r>
            <a:r>
              <a:rPr lang="en-GB" sz="2400" b="1" dirty="0">
                <a:latin typeface="Century Gothic" panose="020B0502020202020204" pitchFamily="34" charset="0"/>
                <a:sym typeface="Wingdings" pitchFamily="2" charset="2"/>
              </a:rPr>
              <a:t> carbon dioxide + water</a:t>
            </a:r>
            <a:endParaRPr lang="en-GB" sz="2400" b="1" dirty="0">
              <a:latin typeface="Century Gothic" panose="020B0502020202020204" pitchFamily="34" charset="0"/>
            </a:endParaRPr>
          </a:p>
        </p:txBody>
      </p:sp>
      <p:sp>
        <p:nvSpPr>
          <p:cNvPr id="8" name="TextBox 7">
            <a:extLst>
              <a:ext uri="{FF2B5EF4-FFF2-40B4-BE49-F238E27FC236}">
                <a16:creationId xmlns:a16="http://schemas.microsoft.com/office/drawing/2014/main" id="{63F47AC4-EBFA-4A8E-3C51-83CF681DF3F0}"/>
              </a:ext>
            </a:extLst>
          </p:cNvPr>
          <p:cNvSpPr txBox="1"/>
          <p:nvPr/>
        </p:nvSpPr>
        <p:spPr>
          <a:xfrm>
            <a:off x="2239800" y="2959508"/>
            <a:ext cx="7157665" cy="461665"/>
          </a:xfrm>
          <a:prstGeom prst="rect">
            <a:avLst/>
          </a:prstGeom>
          <a:noFill/>
        </p:spPr>
        <p:txBody>
          <a:bodyPr wrap="square" rtlCol="0">
            <a:spAutoFit/>
          </a:bodyPr>
          <a:lstStyle/>
          <a:p>
            <a:r>
              <a:rPr lang="en-GB" sz="2400" b="1" dirty="0">
                <a:latin typeface="Century Gothic" panose="020B0502020202020204" pitchFamily="34" charset="0"/>
              </a:rPr>
              <a:t>Methane + oxygen </a:t>
            </a:r>
            <a:r>
              <a:rPr lang="en-GB" sz="2400" b="1" dirty="0">
                <a:latin typeface="Century Gothic" panose="020B0502020202020204" pitchFamily="34" charset="0"/>
                <a:sym typeface="Wingdings" pitchFamily="2" charset="2"/>
              </a:rPr>
              <a:t> carbon dioxide + water</a:t>
            </a:r>
            <a:endParaRPr lang="en-GB" sz="2400" b="1" dirty="0">
              <a:latin typeface="Century Gothic" panose="020B0502020202020204" pitchFamily="34" charset="0"/>
            </a:endParaRPr>
          </a:p>
        </p:txBody>
      </p:sp>
      <p:sp>
        <p:nvSpPr>
          <p:cNvPr id="9" name="TextBox 8">
            <a:extLst>
              <a:ext uri="{FF2B5EF4-FFF2-40B4-BE49-F238E27FC236}">
                <a16:creationId xmlns:a16="http://schemas.microsoft.com/office/drawing/2014/main" id="{335F97D3-748B-847C-BD0C-299E1F39E44E}"/>
              </a:ext>
            </a:extLst>
          </p:cNvPr>
          <p:cNvSpPr txBox="1"/>
          <p:nvPr/>
        </p:nvSpPr>
        <p:spPr>
          <a:xfrm>
            <a:off x="2564920" y="3853588"/>
            <a:ext cx="7157665" cy="461665"/>
          </a:xfrm>
          <a:prstGeom prst="rect">
            <a:avLst/>
          </a:prstGeom>
          <a:noFill/>
        </p:spPr>
        <p:txBody>
          <a:bodyPr wrap="square" rtlCol="0">
            <a:spAutoFit/>
          </a:bodyPr>
          <a:lstStyle/>
          <a:p>
            <a:r>
              <a:rPr lang="en-GB" sz="2400" b="1" dirty="0">
                <a:latin typeface="Century Gothic" panose="020B0502020202020204" pitchFamily="34" charset="0"/>
              </a:rPr>
              <a:t>CH</a:t>
            </a:r>
            <a:r>
              <a:rPr lang="en-GB" sz="2400" b="1" baseline="-25000" dirty="0">
                <a:latin typeface="Century Gothic" panose="020B0502020202020204" pitchFamily="34" charset="0"/>
              </a:rPr>
              <a:t>4</a:t>
            </a:r>
            <a:r>
              <a:rPr lang="en-GB" sz="2400" b="1" dirty="0">
                <a:latin typeface="Century Gothic" panose="020B0502020202020204" pitchFamily="34" charset="0"/>
              </a:rPr>
              <a:t>    +     O</a:t>
            </a:r>
            <a:r>
              <a:rPr lang="en-GB" sz="2400" b="1" baseline="-25000" dirty="0">
                <a:latin typeface="Century Gothic" panose="020B0502020202020204" pitchFamily="34" charset="0"/>
              </a:rPr>
              <a:t>2</a:t>
            </a:r>
            <a:r>
              <a:rPr lang="en-GB" sz="2400" b="1" dirty="0">
                <a:latin typeface="Century Gothic" panose="020B0502020202020204" pitchFamily="34" charset="0"/>
              </a:rPr>
              <a:t>     </a:t>
            </a:r>
            <a:r>
              <a:rPr lang="en-GB" sz="2400" b="1" dirty="0">
                <a:latin typeface="Century Gothic" panose="020B0502020202020204" pitchFamily="34" charset="0"/>
                <a:sym typeface="Wingdings" pitchFamily="2" charset="2"/>
              </a:rPr>
              <a:t>      CO</a:t>
            </a:r>
            <a:r>
              <a:rPr lang="en-GB" sz="2400" b="1" baseline="-25000" dirty="0">
                <a:latin typeface="Century Gothic" panose="020B0502020202020204" pitchFamily="34" charset="0"/>
                <a:sym typeface="Wingdings" pitchFamily="2" charset="2"/>
              </a:rPr>
              <a:t>2</a:t>
            </a:r>
            <a:r>
              <a:rPr lang="en-GB" sz="2400" b="1" dirty="0">
                <a:latin typeface="Century Gothic" panose="020B0502020202020204" pitchFamily="34" charset="0"/>
                <a:sym typeface="Wingdings" pitchFamily="2" charset="2"/>
              </a:rPr>
              <a:t>      +       H</a:t>
            </a:r>
            <a:r>
              <a:rPr lang="en-GB" sz="2400" b="1" baseline="-25000" dirty="0">
                <a:latin typeface="Century Gothic" panose="020B0502020202020204" pitchFamily="34" charset="0"/>
                <a:sym typeface="Wingdings" pitchFamily="2" charset="2"/>
              </a:rPr>
              <a:t>2</a:t>
            </a:r>
            <a:r>
              <a:rPr lang="en-GB" sz="2400" b="1" dirty="0">
                <a:latin typeface="Century Gothic" panose="020B0502020202020204" pitchFamily="34" charset="0"/>
                <a:sym typeface="Wingdings" pitchFamily="2" charset="2"/>
              </a:rPr>
              <a:t>O</a:t>
            </a:r>
            <a:endParaRPr lang="en-GB" sz="2400" b="1" dirty="0">
              <a:latin typeface="Century Gothic" panose="020B0502020202020204" pitchFamily="34" charset="0"/>
            </a:endParaRPr>
          </a:p>
        </p:txBody>
      </p:sp>
      <p:sp>
        <p:nvSpPr>
          <p:cNvPr id="10" name="TextBox 9">
            <a:extLst>
              <a:ext uri="{FF2B5EF4-FFF2-40B4-BE49-F238E27FC236}">
                <a16:creationId xmlns:a16="http://schemas.microsoft.com/office/drawing/2014/main" id="{73775340-DBC4-120D-C4E9-22D84DFA68D2}"/>
              </a:ext>
            </a:extLst>
          </p:cNvPr>
          <p:cNvSpPr txBox="1"/>
          <p:nvPr/>
        </p:nvSpPr>
        <p:spPr>
          <a:xfrm>
            <a:off x="7350281" y="3843429"/>
            <a:ext cx="57452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p>
        </p:txBody>
      </p:sp>
      <p:sp>
        <p:nvSpPr>
          <p:cNvPr id="11" name="TextBox 10">
            <a:extLst>
              <a:ext uri="{FF2B5EF4-FFF2-40B4-BE49-F238E27FC236}">
                <a16:creationId xmlns:a16="http://schemas.microsoft.com/office/drawing/2014/main" id="{1D601662-3BD1-8814-C2FD-CBD2B4CDAAEB}"/>
              </a:ext>
            </a:extLst>
          </p:cNvPr>
          <p:cNvSpPr txBox="1"/>
          <p:nvPr/>
        </p:nvSpPr>
        <p:spPr>
          <a:xfrm>
            <a:off x="3865401" y="3853589"/>
            <a:ext cx="57452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a:t>
            </a:r>
          </a:p>
        </p:txBody>
      </p:sp>
      <p:pic>
        <p:nvPicPr>
          <p:cNvPr id="2050" name="Picture 2" descr="Flame, Gas, Gas Flame, Blue, Hot, Ring">
            <a:extLst>
              <a:ext uri="{FF2B5EF4-FFF2-40B4-BE49-F238E27FC236}">
                <a16:creationId xmlns:a16="http://schemas.microsoft.com/office/drawing/2014/main" id="{38537898-BB38-BDEE-F4D7-C7327D7D48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8115" b="12082"/>
          <a:stretch/>
        </p:blipFill>
        <p:spPr bwMode="auto">
          <a:xfrm>
            <a:off x="5791200" y="4592320"/>
            <a:ext cx="5486400" cy="201168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EF89EE80-0CB5-9B5C-3B51-B73F49A8A806}"/>
              </a:ext>
            </a:extLst>
          </p:cNvPr>
          <p:cNvSpPr txBox="1"/>
          <p:nvPr/>
        </p:nvSpPr>
        <p:spPr>
          <a:xfrm>
            <a:off x="562865" y="4861567"/>
            <a:ext cx="5004815" cy="1200329"/>
          </a:xfrm>
          <a:prstGeom prst="rect">
            <a:avLst/>
          </a:prstGeom>
          <a:noFill/>
        </p:spPr>
        <p:txBody>
          <a:bodyPr wrap="square" rtlCol="0">
            <a:spAutoFit/>
          </a:bodyPr>
          <a:lstStyle/>
          <a:p>
            <a:r>
              <a:rPr lang="en-GB" sz="2400" dirty="0">
                <a:latin typeface="Century Gothic" panose="020B0502020202020204" pitchFamily="34" charset="0"/>
              </a:rPr>
              <a:t>This reaction is highly </a:t>
            </a:r>
            <a:r>
              <a:rPr lang="en-GB" sz="2400" b="1" dirty="0">
                <a:latin typeface="Century Gothic" panose="020B0502020202020204" pitchFamily="34" charset="0"/>
              </a:rPr>
              <a:t>exothermic</a:t>
            </a:r>
            <a:r>
              <a:rPr lang="en-GB" sz="2400" dirty="0">
                <a:latin typeface="Century Gothic" panose="020B0502020202020204" pitchFamily="34" charset="0"/>
              </a:rPr>
              <a:t> as it transfers a lot of </a:t>
            </a:r>
            <a:r>
              <a:rPr lang="en-GB" sz="2400" b="1" dirty="0">
                <a:latin typeface="Century Gothic" panose="020B0502020202020204" pitchFamily="34" charset="0"/>
              </a:rPr>
              <a:t>energy</a:t>
            </a:r>
            <a:r>
              <a:rPr lang="en-GB" sz="2400" dirty="0">
                <a:latin typeface="Century Gothic" panose="020B0502020202020204" pitchFamily="34" charset="0"/>
              </a:rPr>
              <a:t> to the surroundings. </a:t>
            </a:r>
          </a:p>
        </p:txBody>
      </p:sp>
    </p:spTree>
    <p:extLst>
      <p:ext uri="{BB962C8B-B14F-4D97-AF65-F5344CB8AC3E}">
        <p14:creationId xmlns:p14="http://schemas.microsoft.com/office/powerpoint/2010/main" val="3986189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P spid="9" grpId="0"/>
      <p:bldP spid="10" grpId="0"/>
      <p:bldP spid="11" grpId="0"/>
      <p:bldP spid="12"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6C89314-ACBB-4DCB-B95C-01D5E188DB1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3.xml><?xml version="1.0" encoding="utf-8"?>
<ds:datastoreItem xmlns:ds="http://schemas.openxmlformats.org/officeDocument/2006/customXml" ds:itemID="{F8DF14CD-FE4E-4B91-BA7F-219603BF8673}">
  <ds:schemaRefs>
    <ds:schemaRef ds:uri="http://purl.org/dc/dcmitype/"/>
    <ds:schemaRef ds:uri="http://schemas.openxmlformats.org/package/2006/metadata/core-properties"/>
    <ds:schemaRef ds:uri="http://schemas.microsoft.com/office/2006/documentManagement/types"/>
    <ds:schemaRef ds:uri="http://www.w3.org/XML/1998/namespace"/>
    <ds:schemaRef ds:uri="http://purl.org/dc/terms/"/>
    <ds:schemaRef ds:uri="http://schemas.microsoft.com/office/infopath/2007/PartnerControls"/>
    <ds:schemaRef ds:uri="9dd66dd2-dc2f-4e10-8286-f1da66314693"/>
    <ds:schemaRef ds:uri="http://schemas.microsoft.com/office/2006/metadata/properties"/>
    <ds:schemaRef ds:uri="e7f29ac3-c74a-46a7-9e80-ec6458dc319f"/>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P1.3.2 - Energy Stores</Template>
  <TotalTime>5385</TotalTime>
  <Words>5704</Words>
  <Application>Microsoft Macintosh PowerPoint</Application>
  <PresentationFormat>Widescreen</PresentationFormat>
  <Paragraphs>538</Paragraphs>
  <Slides>27</Slides>
  <Notes>22</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27</vt:i4>
      </vt:variant>
    </vt:vector>
  </HeadingPairs>
  <TitlesOfParts>
    <vt:vector size="35" baseType="lpstr">
      <vt:lpstr>Arial</vt:lpstr>
      <vt:lpstr>Calibri</vt:lpstr>
      <vt:lpstr>Cambria Math</vt:lpstr>
      <vt:lpstr>Century Gothic</vt:lpstr>
      <vt:lpstr>Georgia</vt:lpstr>
      <vt:lpstr>ReithSans</vt:lpstr>
      <vt:lpstr>Wingdings</vt:lpstr>
      <vt:lpstr>B2.2.11 Feedback lesson</vt:lpstr>
      <vt:lpstr>Making this resource work for you</vt:lpstr>
      <vt:lpstr>PowerPoint Presentation</vt:lpstr>
      <vt:lpstr>PowerPoint Presentation</vt:lpstr>
      <vt:lpstr>PowerPoint Presentation</vt:lpstr>
      <vt:lpstr>C5.1.4</vt:lpstr>
      <vt:lpstr>PowerPoint Presentation</vt:lpstr>
      <vt:lpstr>This is the fix-it portion of the lesson</vt:lpstr>
      <vt:lpstr>PowerPoint Presentation</vt:lpstr>
      <vt:lpstr>Complete Combustion</vt:lpstr>
      <vt:lpstr>Incomplete Combustion</vt:lpstr>
      <vt:lpstr>Which statements do you agree with?</vt:lpstr>
      <vt:lpstr>How many links can make between this lesson and the science you’ve learned before?</vt:lpstr>
      <vt:lpstr>Balancing Equations Challenge</vt:lpstr>
      <vt:lpstr>Determine if each of these statements are true or false</vt:lpstr>
      <vt:lpstr>Drill</vt:lpstr>
      <vt:lpstr>Drill answers</vt:lpstr>
      <vt:lpstr>I: Combustion Reactions</vt:lpstr>
      <vt:lpstr>We: Combustion Reactions</vt:lpstr>
      <vt:lpstr>You: Combustion Reactions</vt:lpstr>
      <vt:lpstr>Worksheet</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611</cp:revision>
  <dcterms:created xsi:type="dcterms:W3CDTF">2019-03-21T11:24:14Z</dcterms:created>
  <dcterms:modified xsi:type="dcterms:W3CDTF">2024-08-15T11:46:33Z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